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410" r:id="rId2"/>
    <p:sldId id="1320" r:id="rId3"/>
    <p:sldId id="480" r:id="rId4"/>
    <p:sldId id="1397" r:id="rId5"/>
    <p:sldId id="1398" r:id="rId6"/>
    <p:sldId id="1399" r:id="rId7"/>
    <p:sldId id="1400" r:id="rId8"/>
    <p:sldId id="1401" r:id="rId9"/>
    <p:sldId id="1402" r:id="rId10"/>
    <p:sldId id="1403" r:id="rId11"/>
    <p:sldId id="1404" r:id="rId12"/>
    <p:sldId id="1405" r:id="rId13"/>
    <p:sldId id="1406" r:id="rId14"/>
    <p:sldId id="1407" r:id="rId15"/>
    <p:sldId id="1383" r:id="rId16"/>
    <p:sldId id="1411" r:id="rId17"/>
    <p:sldId id="1384" r:id="rId18"/>
    <p:sldId id="1386" r:id="rId19"/>
    <p:sldId id="1393" r:id="rId20"/>
    <p:sldId id="1408" r:id="rId21"/>
    <p:sldId id="1389" r:id="rId22"/>
    <p:sldId id="1390" r:id="rId23"/>
    <p:sldId id="1387" r:id="rId24"/>
    <p:sldId id="1391" r:id="rId25"/>
    <p:sldId id="1355" r:id="rId26"/>
    <p:sldId id="1392" r:id="rId27"/>
    <p:sldId id="1394" r:id="rId28"/>
    <p:sldId id="1395" r:id="rId29"/>
    <p:sldId id="1412" r:id="rId30"/>
    <p:sldId id="1396" r:id="rId31"/>
    <p:sldId id="1413" r:id="rId32"/>
    <p:sldId id="1409" r:id="rId33"/>
    <p:sldId id="275" r:id="rId34"/>
    <p:sldId id="276" r:id="rId35"/>
    <p:sldId id="278" r:id="rId36"/>
    <p:sldId id="1301" r:id="rId37"/>
    <p:sldId id="1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3"/>
    <p:restoredTop sz="94720"/>
  </p:normalViewPr>
  <p:slideViewPr>
    <p:cSldViewPr snapToGrid="0">
      <p:cViewPr varScale="1">
        <p:scale>
          <a:sx n="181" d="100"/>
          <a:sy n="181" d="100"/>
        </p:scale>
        <p:origin x="20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ED58D-9C96-E243-BBE3-00BF106D7D78}" type="datetimeFigureOut">
              <a:rPr lang="en-GB" smtClean="0"/>
              <a:t>08/12/2025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FA6-113F-AF46-B883-F2D319751F4F}" type="slidenum">
              <a:rPr lang="en-GB" smtClean="0"/>
              <a:t>‹#›</a:t>
            </a:fld>
            <a:endParaRPr lang="en-GB"/>
          </a:p>
        </p:txBody>
      </p:sp>
    </p:spTree>
    <p:extLst>
      <p:ext uri="{BB962C8B-B14F-4D97-AF65-F5344CB8AC3E}">
        <p14:creationId xmlns:p14="http://schemas.microsoft.com/office/powerpoint/2010/main" val="22412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just want to be clear – if you have no critical errors but somehow you’ve got a marks in the 50s/60s – it means that your work was underwhelming i.e., narratively.</a:t>
            </a:r>
          </a:p>
        </p:txBody>
      </p:sp>
      <p:sp>
        <p:nvSpPr>
          <p:cNvPr id="4" name="Slide Number Placeholder 3"/>
          <p:cNvSpPr>
            <a:spLocks noGrp="1"/>
          </p:cNvSpPr>
          <p:nvPr>
            <p:ph type="sldNum" sz="quarter" idx="5"/>
          </p:nvPr>
        </p:nvSpPr>
        <p:spPr/>
        <p:txBody>
          <a:bodyPr/>
          <a:lstStyle/>
          <a:p>
            <a:fld id="{481FBFA6-113F-AF46-B883-F2D319751F4F}" type="slidenum">
              <a:rPr lang="en-GB" smtClean="0"/>
              <a:t>28</a:t>
            </a:fld>
            <a:endParaRPr lang="en-GB"/>
          </a:p>
        </p:txBody>
      </p:sp>
    </p:spTree>
    <p:extLst>
      <p:ext uri="{BB962C8B-B14F-4D97-AF65-F5344CB8AC3E}">
        <p14:creationId xmlns:p14="http://schemas.microsoft.com/office/powerpoint/2010/main" val="386072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3E83-F624-DDF4-605A-E014E5436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A554-AE32-1A52-86A1-BD844C0CE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05835-1CB1-A206-3FFF-74F5B0CADD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D87E99-01AE-9337-9CA1-C6802B9A0F97}"/>
              </a:ext>
            </a:extLst>
          </p:cNvPr>
          <p:cNvSpPr>
            <a:spLocks noGrp="1"/>
          </p:cNvSpPr>
          <p:nvPr>
            <p:ph type="sldNum" sz="quarter" idx="5"/>
          </p:nvPr>
        </p:nvSpPr>
        <p:spPr/>
        <p:txBody>
          <a:bodyPr/>
          <a:lstStyle/>
          <a:p>
            <a:fld id="{BC973DE8-1EC7-9C41-B6BA-DB20899CA618}" type="slidenum">
              <a:rPr lang="en-US" altLang="x-none" smtClean="0"/>
              <a:pPr/>
              <a:t>32</a:t>
            </a:fld>
            <a:endParaRPr lang="en-US" altLang="x-none"/>
          </a:p>
        </p:txBody>
      </p:sp>
    </p:spTree>
    <p:extLst>
      <p:ext uri="{BB962C8B-B14F-4D97-AF65-F5344CB8AC3E}">
        <p14:creationId xmlns:p14="http://schemas.microsoft.com/office/powerpoint/2010/main" val="239579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2991956ea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2991956ea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2991956ea4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99c83394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299c83394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Show how to use the software if time </a:t>
            </a:r>
            <a:r>
              <a:rPr lang="en-GB"/>
              <a:t>permits it.</a:t>
            </a:r>
            <a:endParaRPr/>
          </a:p>
        </p:txBody>
      </p:sp>
      <p:sp>
        <p:nvSpPr>
          <p:cNvPr id="277" name="Google Shape;277;g3299c83394c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9d5971ed7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9d5971ed7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329d5971ed7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320968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C7EF8-29FD-ACC8-5631-F60B0BEBD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FA63B-D0B8-0C59-A9F6-1E14AFC57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2B2E6-3E71-F134-526D-BC76BBB279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D0EAE-D32B-A023-B972-2D4F061A840C}"/>
              </a:ext>
            </a:extLst>
          </p:cNvPr>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3123998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Gengen and Grace – to read the intro</a:t>
            </a:r>
          </a:p>
        </p:txBody>
      </p:sp>
      <p:sp>
        <p:nvSpPr>
          <p:cNvPr id="4" name="Slide Number Placeholder 3"/>
          <p:cNvSpPr>
            <a:spLocks noGrp="1"/>
          </p:cNvSpPr>
          <p:nvPr>
            <p:ph type="sldNum" sz="quarter" idx="5"/>
          </p:nvPr>
        </p:nvSpPr>
        <p:spPr/>
        <p:txBody>
          <a:bodyPr/>
          <a:lstStyle/>
          <a:p>
            <a:fld id="{481FBFA6-113F-AF46-B883-F2D319751F4F}" type="slidenum">
              <a:rPr lang="en-GB" smtClean="0"/>
              <a:t>16</a:t>
            </a:fld>
            <a:endParaRPr lang="en-GB"/>
          </a:p>
        </p:txBody>
      </p:sp>
    </p:spTree>
    <p:extLst>
      <p:ext uri="{BB962C8B-B14F-4D97-AF65-F5344CB8AC3E}">
        <p14:creationId xmlns:p14="http://schemas.microsoft.com/office/powerpoint/2010/main" val="70297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D55FC-A189-0462-7392-3B2C546BE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837D7-52CA-2E63-EB8B-18C4B799D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E874A-D301-D500-161F-C6396A27A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46B5C-82DB-ADA3-3DCC-D61B3BE4AD28}"/>
              </a:ext>
            </a:extLst>
          </p:cNvPr>
          <p:cNvSpPr>
            <a:spLocks noGrp="1"/>
          </p:cNvSpPr>
          <p:nvPr>
            <p:ph type="sldNum" sz="quarter" idx="5"/>
          </p:nvPr>
        </p:nvSpPr>
        <p:spPr/>
        <p:txBody>
          <a:bodyPr/>
          <a:lstStyle/>
          <a:p>
            <a:fld id="{BC973DE8-1EC7-9C41-B6BA-DB20899CA618}" type="slidenum">
              <a:rPr lang="en-US" altLang="x-none" smtClean="0"/>
              <a:pPr/>
              <a:t>20</a:t>
            </a:fld>
            <a:endParaRPr lang="en-US" altLang="x-none"/>
          </a:p>
        </p:txBody>
      </p:sp>
    </p:spTree>
    <p:extLst>
      <p:ext uri="{BB962C8B-B14F-4D97-AF65-F5344CB8AC3E}">
        <p14:creationId xmlns:p14="http://schemas.microsoft.com/office/powerpoint/2010/main" val="88641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356499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3205-ECEA-2DE7-27AA-2D324C73B1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7BBD3DD-4961-0266-36FF-E3439D1CB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36309AE-441F-85FC-F84F-23C60E19DCE3}"/>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5C4818B3-A75E-713F-9F72-6B9761899C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2EE06E-FD72-45F5-E64E-2C4C0607626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335670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7535-EBDD-EA63-7676-C2A5870899B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55E216-0E4B-40A7-A596-4FBE4462F5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110EB3-BD33-65AB-9E9E-8C49CCFE953E}"/>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6159C277-F0BE-07E4-2B9E-D4E094D7AB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432366-70FC-1959-F46B-682ACB40035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40379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70944-AC91-6F0C-E4D5-9DCC2E29B90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8A22B0-D51D-0C53-01A3-9DB2BD2543A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EED79-9CFC-DF44-4252-9C956843F075}"/>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289DF104-901B-7B9F-BDB4-82647DF8A4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5719CC-A3F9-754E-A3DE-F957669090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8696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9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CAFF-EDD5-0F9E-F163-4F369C61BA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A72CF-6FE0-27C1-FB52-B32004BB7D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33FEF2-FD21-0D8F-BD64-2D5932F904A2}"/>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EEFC8DAC-0FC3-1619-0A09-F5A9FC670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46655-B51A-41AE-2038-F896309DA8D2}"/>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77329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CD9-8CE8-BBBF-698F-02690117EB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9762AD-A79D-00A6-A919-2A4005B11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085B6A-7F16-5C3B-4EE8-37E0D08209BC}"/>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6FD3826F-A0AA-7F3B-BC8C-7A1C43D58F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AACC0-BCC9-DBD6-0A5B-29DC9B8DCACA}"/>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61019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200E-4725-7718-86E3-6FBE1BE5ECF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C9D2C7-705D-348D-C665-EE5BC3BE22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81D60A0-AB53-52DF-C8A8-D0EE3819F5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18DD3D-F943-88AC-07EA-728431E1485C}"/>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6" name="Footer Placeholder 5">
            <a:extLst>
              <a:ext uri="{FF2B5EF4-FFF2-40B4-BE49-F238E27FC236}">
                <a16:creationId xmlns:a16="http://schemas.microsoft.com/office/drawing/2014/main" id="{4BDA3616-552A-8E73-C1E8-F77138C17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C03E2F-4726-9FA8-5183-BEFD1810D77E}"/>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71939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0996-A9FF-B4CE-093C-2FEA01490C7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D056BAC-8B34-B287-FA36-FB0454C02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4F923B-4008-9B2A-0B32-FC628AABBEB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2F55129-CED8-D5E6-4922-82CDE76D8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771BE-8119-FC31-2F59-2D16DFB0E2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387835D-4C5E-F9B6-7F82-F48F38E078CB}"/>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8" name="Footer Placeholder 7">
            <a:extLst>
              <a:ext uri="{FF2B5EF4-FFF2-40B4-BE49-F238E27FC236}">
                <a16:creationId xmlns:a16="http://schemas.microsoft.com/office/drawing/2014/main" id="{16DD1F39-7692-7383-9063-9AEEA20EBF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9D68A5-F9D4-9D43-E0CF-30DA20BF5E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53892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8B97-1E7E-216D-A325-EE987CAC12E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4744D6A-2631-06F4-3205-AEABCDBCDB6B}"/>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4" name="Footer Placeholder 3">
            <a:extLst>
              <a:ext uri="{FF2B5EF4-FFF2-40B4-BE49-F238E27FC236}">
                <a16:creationId xmlns:a16="http://schemas.microsoft.com/office/drawing/2014/main" id="{6F7143A3-D6D7-EAD6-313F-F650C9B7E1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0CD5B4-D6A5-B957-474C-FB9ACEEC232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93867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E4D33-8E6A-64C8-4E61-65296F2B0BFE}"/>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3" name="Footer Placeholder 2">
            <a:extLst>
              <a:ext uri="{FF2B5EF4-FFF2-40B4-BE49-F238E27FC236}">
                <a16:creationId xmlns:a16="http://schemas.microsoft.com/office/drawing/2014/main" id="{398D37C7-D5FC-E470-A4E2-98229F373C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76BD13E-4EB2-DA2F-66C6-CF33D0C7D471}"/>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59571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1E11-F135-1893-02EE-6D033389D4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3F36EB6-79E4-7F49-913B-E1D78FFD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05252A0-5D32-C358-5554-A71AE0D42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377951-E1AE-605A-9657-53124C04F1F1}"/>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6" name="Footer Placeholder 5">
            <a:extLst>
              <a:ext uri="{FF2B5EF4-FFF2-40B4-BE49-F238E27FC236}">
                <a16:creationId xmlns:a16="http://schemas.microsoft.com/office/drawing/2014/main" id="{24291151-9938-F9A3-28CB-254EB8017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7B3FF0-1614-7E77-3B9F-68A67C319C04}"/>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400852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FF4C-315D-8DDD-6A36-40207EDC0B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91BE506-7B7F-984F-F738-FBE23253A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96009B-707A-90A7-DC36-F11E5EDB3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C25286-E2FB-6C74-47DA-19D29057AA01}"/>
              </a:ext>
            </a:extLst>
          </p:cNvPr>
          <p:cNvSpPr>
            <a:spLocks noGrp="1"/>
          </p:cNvSpPr>
          <p:nvPr>
            <p:ph type="dt" sz="half" idx="10"/>
          </p:nvPr>
        </p:nvSpPr>
        <p:spPr/>
        <p:txBody>
          <a:bodyPr/>
          <a:lstStyle/>
          <a:p>
            <a:fld id="{89E9B45B-1431-3344-BFB3-E8C3CFE79A2B}" type="datetimeFigureOut">
              <a:rPr lang="en-GB" smtClean="0"/>
              <a:t>08/12/2025</a:t>
            </a:fld>
            <a:endParaRPr lang="en-GB"/>
          </a:p>
        </p:txBody>
      </p:sp>
      <p:sp>
        <p:nvSpPr>
          <p:cNvPr id="6" name="Footer Placeholder 5">
            <a:extLst>
              <a:ext uri="{FF2B5EF4-FFF2-40B4-BE49-F238E27FC236}">
                <a16:creationId xmlns:a16="http://schemas.microsoft.com/office/drawing/2014/main" id="{578B90F4-53C9-9142-6D9A-ED06F20DB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D4C28-820E-A875-FF16-D2A8335BEE5C}"/>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4112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8DC2D-E014-F4FE-1F55-4EC6EB93D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EC2F7DE-B124-69D1-0AA0-DC4BF103C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7A5736-C04C-856B-58B3-89367739D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9B45B-1431-3344-BFB3-E8C3CFE79A2B}" type="datetimeFigureOut">
              <a:rPr lang="en-GB" smtClean="0"/>
              <a:t>08/12/2025</a:t>
            </a:fld>
            <a:endParaRPr lang="en-GB"/>
          </a:p>
        </p:txBody>
      </p:sp>
      <p:sp>
        <p:nvSpPr>
          <p:cNvPr id="5" name="Footer Placeholder 4">
            <a:extLst>
              <a:ext uri="{FF2B5EF4-FFF2-40B4-BE49-F238E27FC236}">
                <a16:creationId xmlns:a16="http://schemas.microsoft.com/office/drawing/2014/main" id="{1E112C82-EA57-0950-5786-AD29180CB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4B50CDB-A026-6B79-F5B4-5D1CAB9C9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83E119-2113-4D4F-88F9-6AA772096094}" type="slidenum">
              <a:rPr lang="en-GB" smtClean="0"/>
              <a:t>‹#›</a:t>
            </a:fld>
            <a:endParaRPr lang="en-GB"/>
          </a:p>
        </p:txBody>
      </p:sp>
    </p:spTree>
    <p:extLst>
      <p:ext uri="{BB962C8B-B14F-4D97-AF65-F5344CB8AC3E}">
        <p14:creationId xmlns:p14="http://schemas.microsoft.com/office/powerpoint/2010/main" val="825097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jtvandijk.github.io/GEOG0114/01-geodemographics.html" TargetMode="External"/><Relationship Id="rId7" Type="http://schemas.openxmlformats.org/officeDocument/2006/relationships/hyperlink" Target="https://ipeagit.github.io/intro_access_book/"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jtvandijk.github.io/GEOG0114/02-network.html" TargetMode="External"/><Relationship Id="rId5" Type="http://schemas.openxmlformats.org/officeDocument/2006/relationships/hyperlink" Target="https://rpubs.com/nickbearman/geodemographics" TargetMode="External"/><Relationship Id="rId4" Type="http://schemas.openxmlformats.org/officeDocument/2006/relationships/hyperlink" Target="https://rpubs.com/nickbearman/r-geodemographic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openair-project.github.io/book/" TargetMode="External"/><Relationship Id="rId13" Type="http://schemas.openxmlformats.org/officeDocument/2006/relationships/hyperlink" Target="https://www.emdat.b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github.com/malaria-atlas-project/malariaAtlas" TargetMode="External"/><Relationship Id="rId17" Type="http://schemas.openxmlformats.org/officeDocument/2006/relationships/hyperlink" Target="https://www.start.umd.edu/gtd/" TargetMode="External"/><Relationship Id="rId25" Type="http://schemas.openxmlformats.org/officeDocument/2006/relationships/hyperlink" Target="https://doi.org/10.1016/j.apgeog.2022.102718"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7.xml"/><Relationship Id="rId6" Type="http://schemas.openxmlformats.org/officeDocument/2006/relationships/hyperlink" Target="https://data.cdrc.ac.uk/" TargetMode="External"/><Relationship Id="rId11" Type="http://schemas.openxmlformats.org/officeDocument/2006/relationships/hyperlink" Target="https://malariaatlas.org/" TargetMode="External"/><Relationship Id="rId24" Type="http://schemas.openxmlformats.org/officeDocument/2006/relationships/hyperlink" Target="https://doi.org/10.1177/23998083211001836"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016/j.apgeog.2019.102126" TargetMode="External"/><Relationship Id="rId10" Type="http://schemas.openxmlformats.org/officeDocument/2006/relationships/hyperlink" Target="https://experience.arcgis.com/experience/7228a5a27442468494caec2934c2b73d/page/Page/"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www.gbif.org/" TargetMode="External"/><Relationship Id="rId14" Type="http://schemas.openxmlformats.org/officeDocument/2006/relationships/hyperlink" Target="https://firms.modaps.eosdis.nasa.gov/" TargetMode="External"/><Relationship Id="rId22" Type="http://schemas.openxmlformats.org/officeDocument/2006/relationships/hyperlink" Target="https://gadm.org/download_country.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overleaf.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latex-project.org/" TargetMode="External"/><Relationship Id="rId5" Type="http://schemas.openxmlformats.org/officeDocument/2006/relationships/hyperlink" Target="https://quarto.org/" TargetMode="External"/><Relationship Id="rId4" Type="http://schemas.openxmlformats.org/officeDocument/2006/relationships/hyperlink" Target="https://rmarkdown.rstudio.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JG7Uq_JFDz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hyperlink" Target="http://www.youtube.com/watch?v=OzFHGFnAM2Q" TargetMode="Externa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REVISION</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338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30C4-8808-802A-89CA-5D3C97C65B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8D88A1-5B4D-1C2A-A33F-F56B65A3C870}"/>
              </a:ext>
            </a:extLst>
          </p:cNvPr>
          <p:cNvSpPr txBox="1"/>
          <p:nvPr/>
        </p:nvSpPr>
        <p:spPr>
          <a:xfrm>
            <a:off x="315584" y="79662"/>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[2]</a:t>
            </a:r>
          </a:p>
        </p:txBody>
      </p:sp>
      <p:sp>
        <p:nvSpPr>
          <p:cNvPr id="9" name="Slide Number Placeholder 3">
            <a:extLst>
              <a:ext uri="{FF2B5EF4-FFF2-40B4-BE49-F238E27FC236}">
                <a16:creationId xmlns:a16="http://schemas.microsoft.com/office/drawing/2014/main" id="{EF68E988-9565-4BEC-9F52-6DD6CD7D03A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descr="A table with numbers and text&#10;&#10;AI-generated content may be incorrect.">
            <a:extLst>
              <a:ext uri="{FF2B5EF4-FFF2-40B4-BE49-F238E27FC236}">
                <a16:creationId xmlns:a16="http://schemas.microsoft.com/office/drawing/2014/main" id="{C10DA9C3-03BD-0EEC-95D0-753E947849F1}"/>
              </a:ext>
            </a:extLst>
          </p:cNvPr>
          <p:cNvPicPr>
            <a:picLocks noChangeAspect="1"/>
          </p:cNvPicPr>
          <p:nvPr/>
        </p:nvPicPr>
        <p:blipFill>
          <a:blip r:embed="rId2"/>
          <a:stretch>
            <a:fillRect/>
          </a:stretch>
        </p:blipFill>
        <p:spPr>
          <a:xfrm>
            <a:off x="4335583" y="1494890"/>
            <a:ext cx="7659496" cy="3586197"/>
          </a:xfrm>
          <a:prstGeom prst="rect">
            <a:avLst/>
          </a:prstGeom>
        </p:spPr>
      </p:pic>
      <p:pic>
        <p:nvPicPr>
          <p:cNvPr id="13" name="Picture 12" descr="A screenshot of a test&#10;&#10;AI-generated content may be incorrect.">
            <a:extLst>
              <a:ext uri="{FF2B5EF4-FFF2-40B4-BE49-F238E27FC236}">
                <a16:creationId xmlns:a16="http://schemas.microsoft.com/office/drawing/2014/main" id="{6FE44D9C-7072-3F3E-42F2-BFD85DA94690}"/>
              </a:ext>
            </a:extLst>
          </p:cNvPr>
          <p:cNvPicPr>
            <a:picLocks noChangeAspect="1"/>
          </p:cNvPicPr>
          <p:nvPr/>
        </p:nvPicPr>
        <p:blipFill>
          <a:blip r:embed="rId3"/>
          <a:stretch>
            <a:fillRect/>
          </a:stretch>
        </p:blipFill>
        <p:spPr>
          <a:xfrm>
            <a:off x="272171" y="1494890"/>
            <a:ext cx="4166154" cy="3714108"/>
          </a:xfrm>
          <a:prstGeom prst="rect">
            <a:avLst/>
          </a:prstGeom>
        </p:spPr>
      </p:pic>
      <p:sp>
        <p:nvSpPr>
          <p:cNvPr id="14" name="TextBox 13">
            <a:extLst>
              <a:ext uri="{FF2B5EF4-FFF2-40B4-BE49-F238E27FC236}">
                <a16:creationId xmlns:a16="http://schemas.microsoft.com/office/drawing/2014/main" id="{2A62247D-1559-CF25-2D26-3694F584381A}"/>
              </a:ext>
            </a:extLst>
          </p:cNvPr>
          <p:cNvSpPr txBox="1"/>
          <p:nvPr/>
        </p:nvSpPr>
        <p:spPr>
          <a:xfrm>
            <a:off x="315584" y="863029"/>
            <a:ext cx="355738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Report overall spatial effect</a:t>
            </a:r>
          </a:p>
        </p:txBody>
      </p:sp>
      <p:sp>
        <p:nvSpPr>
          <p:cNvPr id="15" name="TextBox 14">
            <a:extLst>
              <a:ext uri="{FF2B5EF4-FFF2-40B4-BE49-F238E27FC236}">
                <a16:creationId xmlns:a16="http://schemas.microsoft.com/office/drawing/2014/main" id="{D4A148BB-DDCB-24DE-270C-97983D0DB4A8}"/>
              </a:ext>
            </a:extLst>
          </p:cNvPr>
          <p:cNvSpPr txBox="1"/>
          <p:nvPr/>
        </p:nvSpPr>
        <p:spPr>
          <a:xfrm>
            <a:off x="4438325" y="863029"/>
            <a:ext cx="5173211"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Report the direct, indirect and total effects</a:t>
            </a:r>
          </a:p>
        </p:txBody>
      </p:sp>
    </p:spTree>
    <p:extLst>
      <p:ext uri="{BB962C8B-B14F-4D97-AF65-F5344CB8AC3E}">
        <p14:creationId xmlns:p14="http://schemas.microsoft.com/office/powerpoint/2010/main" val="1998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C0904-90C5-89B3-2F05-6D64023BF343}"/>
              </a:ext>
            </a:extLst>
          </p:cNvPr>
          <p:cNvSpPr txBox="1"/>
          <p:nvPr/>
        </p:nvSpPr>
        <p:spPr>
          <a:xfrm>
            <a:off x="79278" y="100211"/>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[3]</a:t>
            </a:r>
          </a:p>
        </p:txBody>
      </p:sp>
      <p:pic>
        <p:nvPicPr>
          <p:cNvPr id="8" name="Picture 7" descr="A map of the united states&#10;&#10;AI-generated content may be incorrect.">
            <a:extLst>
              <a:ext uri="{FF2B5EF4-FFF2-40B4-BE49-F238E27FC236}">
                <a16:creationId xmlns:a16="http://schemas.microsoft.com/office/drawing/2014/main" id="{4B665AA3-8435-94B0-5D80-C0E1B4234EC8}"/>
              </a:ext>
            </a:extLst>
          </p:cNvPr>
          <p:cNvPicPr>
            <a:picLocks noChangeAspect="1"/>
          </p:cNvPicPr>
          <p:nvPr/>
        </p:nvPicPr>
        <p:blipFill>
          <a:blip r:embed="rId2"/>
          <a:srcRect l="943"/>
          <a:stretch>
            <a:fillRect/>
          </a:stretch>
        </p:blipFill>
        <p:spPr>
          <a:xfrm>
            <a:off x="0" y="975232"/>
            <a:ext cx="8328510" cy="4231734"/>
          </a:xfrm>
          <a:prstGeom prst="rect">
            <a:avLst/>
          </a:prstGeom>
        </p:spPr>
      </p:pic>
      <p:pic>
        <p:nvPicPr>
          <p:cNvPr id="9" name="Picture 8">
            <a:extLst>
              <a:ext uri="{FF2B5EF4-FFF2-40B4-BE49-F238E27FC236}">
                <a16:creationId xmlns:a16="http://schemas.microsoft.com/office/drawing/2014/main" id="{33FB4281-A3FB-038F-543B-21E45E54AB38}"/>
              </a:ext>
            </a:extLst>
          </p:cNvPr>
          <p:cNvPicPr>
            <a:picLocks noChangeAspect="1"/>
          </p:cNvPicPr>
          <p:nvPr/>
        </p:nvPicPr>
        <p:blipFill>
          <a:blip r:embed="rId3"/>
          <a:srcRect r="3335"/>
          <a:stretch>
            <a:fillRect/>
          </a:stretch>
        </p:blipFill>
        <p:spPr>
          <a:xfrm>
            <a:off x="8359333" y="1064526"/>
            <a:ext cx="3784212" cy="2845464"/>
          </a:xfrm>
          <a:prstGeom prst="rect">
            <a:avLst/>
          </a:prstGeom>
          <a:ln>
            <a:solidFill>
              <a:schemeClr val="accent1">
                <a:lumMod val="40000"/>
                <a:lumOff val="60000"/>
              </a:schemeClr>
            </a:solidFill>
          </a:ln>
        </p:spPr>
      </p:pic>
      <p:sp>
        <p:nvSpPr>
          <p:cNvPr id="10" name="TextBox 9">
            <a:extLst>
              <a:ext uri="{FF2B5EF4-FFF2-40B4-BE49-F238E27FC236}">
                <a16:creationId xmlns:a16="http://schemas.microsoft.com/office/drawing/2014/main" id="{59808C90-C2A1-2B01-4334-4C5175DE3F50}"/>
              </a:ext>
            </a:extLst>
          </p:cNvPr>
          <p:cNvSpPr txBox="1"/>
          <p:nvPr/>
        </p:nvSpPr>
        <p:spPr>
          <a:xfrm>
            <a:off x="8359333" y="4083581"/>
            <a:ext cx="3784212" cy="2246769"/>
          </a:xfrm>
          <a:prstGeom prst="rect">
            <a:avLst/>
          </a:prstGeom>
          <a:solidFill>
            <a:schemeClr val="accent1">
              <a:lumMod val="40000"/>
              <a:lumOff val="60000"/>
            </a:schemeClr>
          </a:solidFill>
        </p:spPr>
        <p:txBody>
          <a:bodyPr wrap="square" rtlCol="0">
            <a:spAutoFit/>
          </a:bodyPr>
          <a:lstStyle/>
          <a:p>
            <a:r>
              <a:rPr lang="en-GB" sz="10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0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
        <p:nvSpPr>
          <p:cNvPr id="11" name="Slide Number Placeholder 3">
            <a:extLst>
              <a:ext uri="{FF2B5EF4-FFF2-40B4-BE49-F238E27FC236}">
                <a16:creationId xmlns:a16="http://schemas.microsoft.com/office/drawing/2014/main" id="{A4905779-E538-3EE2-9A0F-1D44C961D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6A51043-DEF5-FDF4-E099-E07F536C4AFF}"/>
              </a:ext>
            </a:extLst>
          </p:cNvPr>
          <p:cNvSpPr txBox="1"/>
          <p:nvPr/>
        </p:nvSpPr>
        <p:spPr>
          <a:xfrm>
            <a:off x="0" y="667455"/>
            <a:ext cx="2925801"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[1] Local regression coefficients</a:t>
            </a:r>
          </a:p>
        </p:txBody>
      </p:sp>
      <p:sp>
        <p:nvSpPr>
          <p:cNvPr id="13" name="TextBox 12">
            <a:extLst>
              <a:ext uri="{FF2B5EF4-FFF2-40B4-BE49-F238E27FC236}">
                <a16:creationId xmlns:a16="http://schemas.microsoft.com/office/drawing/2014/main" id="{F9EA5E3E-D2DC-D2C8-FE59-0E96925A434C}"/>
              </a:ext>
            </a:extLst>
          </p:cNvPr>
          <p:cNvSpPr txBox="1"/>
          <p:nvPr/>
        </p:nvSpPr>
        <p:spPr>
          <a:xfrm>
            <a:off x="4214392" y="623431"/>
            <a:ext cx="2400016"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[2] Statistical Significance</a:t>
            </a:r>
          </a:p>
        </p:txBody>
      </p:sp>
      <p:sp>
        <p:nvSpPr>
          <p:cNvPr id="14" name="TextBox 13">
            <a:extLst>
              <a:ext uri="{FF2B5EF4-FFF2-40B4-BE49-F238E27FC236}">
                <a16:creationId xmlns:a16="http://schemas.microsoft.com/office/drawing/2014/main" id="{FF7B86CC-D25C-DD00-DC4F-9299F2E41C1E}"/>
              </a:ext>
            </a:extLst>
          </p:cNvPr>
          <p:cNvSpPr txBox="1"/>
          <p:nvPr/>
        </p:nvSpPr>
        <p:spPr>
          <a:xfrm>
            <a:off x="8328510" y="623430"/>
            <a:ext cx="2903359"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[3] Local R</a:t>
            </a:r>
            <a:r>
              <a:rPr lang="en-GB" sz="1400" b="1" baseline="30000" dirty="0">
                <a:latin typeface="Arial" panose="020B0604020202020204" pitchFamily="34" charset="0"/>
                <a:cs typeface="Arial" panose="020B0604020202020204" pitchFamily="34" charset="0"/>
              </a:rPr>
              <a:t>2</a:t>
            </a:r>
            <a:r>
              <a:rPr lang="en-GB" sz="1400" b="1" dirty="0">
                <a:latin typeface="Arial" panose="020B0604020202020204" pitchFamily="34" charset="0"/>
                <a:cs typeface="Arial" panose="020B0604020202020204" pitchFamily="34" charset="0"/>
              </a:rPr>
              <a:t> : Model Diagnostics</a:t>
            </a:r>
            <a:endParaRPr lang="en-GB" sz="14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905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E6284-9236-7645-D4E9-D4E867D75856}"/>
              </a:ext>
            </a:extLst>
          </p:cNvPr>
          <p:cNvSpPr txBox="1"/>
          <p:nvPr/>
        </p:nvSpPr>
        <p:spPr>
          <a:xfrm>
            <a:off x="79278" y="100211"/>
            <a:ext cx="469519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9: Spatial Bayesian Risk Models [1]</a:t>
            </a:r>
          </a:p>
        </p:txBody>
      </p:sp>
      <p:sp>
        <p:nvSpPr>
          <p:cNvPr id="8" name="Slide Number Placeholder 3">
            <a:extLst>
              <a:ext uri="{FF2B5EF4-FFF2-40B4-BE49-F238E27FC236}">
                <a16:creationId xmlns:a16="http://schemas.microsoft.com/office/drawing/2014/main" id="{5512940E-9E3E-6D5F-DCA2-0B98157B016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blue background with black text&#10;&#10;AI-generated content may be incorrect.">
            <a:extLst>
              <a:ext uri="{FF2B5EF4-FFF2-40B4-BE49-F238E27FC236}">
                <a16:creationId xmlns:a16="http://schemas.microsoft.com/office/drawing/2014/main" id="{F0C9F4E8-2043-148E-7860-DC8C0B441CF4}"/>
              </a:ext>
            </a:extLst>
          </p:cNvPr>
          <p:cNvPicPr>
            <a:picLocks noChangeAspect="1"/>
          </p:cNvPicPr>
          <p:nvPr/>
        </p:nvPicPr>
        <p:blipFill>
          <a:blip r:embed="rId2"/>
          <a:stretch>
            <a:fillRect/>
          </a:stretch>
        </p:blipFill>
        <p:spPr>
          <a:xfrm>
            <a:off x="79278" y="888423"/>
            <a:ext cx="11811666" cy="2255900"/>
          </a:xfrm>
          <a:prstGeom prst="rect">
            <a:avLst/>
          </a:prstGeom>
        </p:spPr>
      </p:pic>
      <p:sp>
        <p:nvSpPr>
          <p:cNvPr id="11" name="TextBox 10">
            <a:extLst>
              <a:ext uri="{FF2B5EF4-FFF2-40B4-BE49-F238E27FC236}">
                <a16:creationId xmlns:a16="http://schemas.microsoft.com/office/drawing/2014/main" id="{ED218F51-1A03-F7DF-AFBA-00441CD04E9B}"/>
              </a:ext>
            </a:extLst>
          </p:cNvPr>
          <p:cNvSpPr txBox="1"/>
          <p:nvPr/>
        </p:nvSpPr>
        <p:spPr>
          <a:xfrm>
            <a:off x="162169" y="519091"/>
            <a:ext cx="344196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Report the overall risk results</a:t>
            </a:r>
          </a:p>
        </p:txBody>
      </p:sp>
      <p:sp>
        <p:nvSpPr>
          <p:cNvPr id="12" name="TextBox 11">
            <a:extLst>
              <a:ext uri="{FF2B5EF4-FFF2-40B4-BE49-F238E27FC236}">
                <a16:creationId xmlns:a16="http://schemas.microsoft.com/office/drawing/2014/main" id="{503C36A0-9C5C-C963-368B-86E0E08CF2F4}"/>
              </a:ext>
            </a:extLst>
          </p:cNvPr>
          <p:cNvSpPr txBox="1"/>
          <p:nvPr/>
        </p:nvSpPr>
        <p:spPr>
          <a:xfrm>
            <a:off x="162169" y="3344346"/>
            <a:ext cx="5070619"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Describe the distribution of the relative risks</a:t>
            </a:r>
          </a:p>
        </p:txBody>
      </p:sp>
      <p:pic>
        <p:nvPicPr>
          <p:cNvPr id="16" name="Picture 15" descr="A graph of a normal distribution&#10;&#10;AI-generated content may be incorrect.">
            <a:extLst>
              <a:ext uri="{FF2B5EF4-FFF2-40B4-BE49-F238E27FC236}">
                <a16:creationId xmlns:a16="http://schemas.microsoft.com/office/drawing/2014/main" id="{D74D4020-88F1-9FB4-753F-C3EEE225CE90}"/>
              </a:ext>
            </a:extLst>
          </p:cNvPr>
          <p:cNvPicPr>
            <a:picLocks noChangeAspect="1"/>
          </p:cNvPicPr>
          <p:nvPr/>
        </p:nvPicPr>
        <p:blipFill>
          <a:blip r:embed="rId3"/>
          <a:stretch>
            <a:fillRect/>
          </a:stretch>
        </p:blipFill>
        <p:spPr>
          <a:xfrm>
            <a:off x="6858415" y="3276608"/>
            <a:ext cx="4360966" cy="3509035"/>
          </a:xfrm>
          <a:prstGeom prst="rect">
            <a:avLst/>
          </a:prstGeom>
        </p:spPr>
      </p:pic>
      <p:sp>
        <p:nvSpPr>
          <p:cNvPr id="17" name="TextBox 16">
            <a:extLst>
              <a:ext uri="{FF2B5EF4-FFF2-40B4-BE49-F238E27FC236}">
                <a16:creationId xmlns:a16="http://schemas.microsoft.com/office/drawing/2014/main" id="{D4D825F5-6EC3-F7F8-64AE-4B2F4CD377E1}"/>
              </a:ext>
            </a:extLst>
          </p:cNvPr>
          <p:cNvSpPr txBox="1"/>
          <p:nvPr/>
        </p:nvSpPr>
        <p:spPr>
          <a:xfrm>
            <a:off x="217131" y="3739792"/>
            <a:ext cx="6276136" cy="2677656"/>
          </a:xfrm>
          <a:prstGeom prst="rect">
            <a:avLst/>
          </a:prstGeom>
          <a:solidFill>
            <a:schemeClr val="accent1">
              <a:lumMod val="20000"/>
              <a:lumOff val="80000"/>
            </a:schemeClr>
          </a:solidFill>
        </p:spPr>
        <p:txBody>
          <a:bodyPr wrap="square" rtlCol="0">
            <a:spAutoFit/>
          </a:bodyPr>
          <a:lstStyle/>
          <a:p>
            <a:r>
              <a:rPr lang="en-GB" sz="1400" dirty="0">
                <a:latin typeface="Arial" panose="020B0604020202020204" pitchFamily="34" charset="0"/>
                <a:cs typeface="Arial" panose="020B0604020202020204" pitchFamily="34" charset="0"/>
              </a:rPr>
              <a:t>For the computer practicals, we showed all the possible values of how temperature is related to mosquito infestation in terms of impact and risk given the dataset we have. The relative risk for mosquito infestation given temperature can be anywhere from 0.278 (reduced risk) to 4.271 (increased risk). But from the graph, it indicates that the most plausible relative risk estimate is 1.089 because it has the highest density in our posterior distribution.</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To </a:t>
            </a:r>
            <a:r>
              <a:rPr lang="en-GB" sz="1400" dirty="0" err="1">
                <a:latin typeface="Arial" panose="020B0604020202020204" pitchFamily="34" charset="0"/>
                <a:cs typeface="Arial" panose="020B0604020202020204" pitchFamily="34" charset="0"/>
              </a:rPr>
              <a:t>guage</a:t>
            </a:r>
            <a:r>
              <a:rPr lang="en-GB" sz="1400" dirty="0">
                <a:latin typeface="Arial" panose="020B0604020202020204" pitchFamily="34" charset="0"/>
                <a:cs typeface="Arial" panose="020B0604020202020204" pitchFamily="34" charset="0"/>
              </a:rPr>
              <a:t> levels of certainly about this estimated risk, we can calculate the probability that the relative risk is 1.089 or above. The probability of observing a relative risk of mosquito infestation being 1.089 or above, given the environmental levels of temperature, is 0.731 or 73.1%, which is quite high</a:t>
            </a:r>
          </a:p>
        </p:txBody>
      </p:sp>
    </p:spTree>
    <p:extLst>
      <p:ext uri="{BB962C8B-B14F-4D97-AF65-F5344CB8AC3E}">
        <p14:creationId xmlns:p14="http://schemas.microsoft.com/office/powerpoint/2010/main" val="349796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DEBEB-825A-7381-3ED9-422BF05810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53CB37-A4A5-3D55-A026-A26146DA5AE6}"/>
              </a:ext>
            </a:extLst>
          </p:cNvPr>
          <p:cNvSpPr txBox="1"/>
          <p:nvPr/>
        </p:nvSpPr>
        <p:spPr>
          <a:xfrm>
            <a:off x="79278" y="100211"/>
            <a:ext cx="469519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9: Spatial Bayesian Risk Models [2]</a:t>
            </a:r>
          </a:p>
        </p:txBody>
      </p:sp>
      <p:pic>
        <p:nvPicPr>
          <p:cNvPr id="4" name="Picture 3" descr="A map of different colors&#10;&#10;AI-generated content may be incorrect.">
            <a:extLst>
              <a:ext uri="{FF2B5EF4-FFF2-40B4-BE49-F238E27FC236}">
                <a16:creationId xmlns:a16="http://schemas.microsoft.com/office/drawing/2014/main" id="{43007064-CDAB-C083-933F-FABF73AB1E4B}"/>
              </a:ext>
            </a:extLst>
          </p:cNvPr>
          <p:cNvPicPr>
            <a:picLocks noChangeAspect="1"/>
          </p:cNvPicPr>
          <p:nvPr/>
        </p:nvPicPr>
        <p:blipFill>
          <a:blip r:embed="rId2"/>
          <a:stretch>
            <a:fillRect/>
          </a:stretch>
        </p:blipFill>
        <p:spPr>
          <a:xfrm>
            <a:off x="827292" y="952673"/>
            <a:ext cx="10537416" cy="5661278"/>
          </a:xfrm>
          <a:prstGeom prst="rect">
            <a:avLst/>
          </a:prstGeom>
        </p:spPr>
      </p:pic>
      <p:sp>
        <p:nvSpPr>
          <p:cNvPr id="5" name="TextBox 4">
            <a:extLst>
              <a:ext uri="{FF2B5EF4-FFF2-40B4-BE49-F238E27FC236}">
                <a16:creationId xmlns:a16="http://schemas.microsoft.com/office/drawing/2014/main" id="{D14AAE1F-0A21-4340-A34C-BE8AC42EB360}"/>
              </a:ext>
            </a:extLst>
          </p:cNvPr>
          <p:cNvSpPr txBox="1"/>
          <p:nvPr/>
        </p:nvSpPr>
        <p:spPr>
          <a:xfrm>
            <a:off x="966668" y="583341"/>
            <a:ext cx="2574166"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Area-specific risks</a:t>
            </a:r>
          </a:p>
        </p:txBody>
      </p:sp>
      <p:sp>
        <p:nvSpPr>
          <p:cNvPr id="6" name="TextBox 5">
            <a:extLst>
              <a:ext uri="{FF2B5EF4-FFF2-40B4-BE49-F238E27FC236}">
                <a16:creationId xmlns:a16="http://schemas.microsoft.com/office/drawing/2014/main" id="{CB37D012-A276-E2FA-FD41-67492A7391ED}"/>
              </a:ext>
            </a:extLst>
          </p:cNvPr>
          <p:cNvSpPr txBox="1"/>
          <p:nvPr/>
        </p:nvSpPr>
        <p:spPr>
          <a:xfrm>
            <a:off x="3851994" y="583341"/>
            <a:ext cx="304442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Statistical Significance</a:t>
            </a:r>
          </a:p>
        </p:txBody>
      </p:sp>
      <p:sp>
        <p:nvSpPr>
          <p:cNvPr id="7" name="TextBox 6">
            <a:extLst>
              <a:ext uri="{FF2B5EF4-FFF2-40B4-BE49-F238E27FC236}">
                <a16:creationId xmlns:a16="http://schemas.microsoft.com/office/drawing/2014/main" id="{622186AC-019A-8C25-8E50-2CD81721FBCF}"/>
              </a:ext>
            </a:extLst>
          </p:cNvPr>
          <p:cNvSpPr txBox="1"/>
          <p:nvPr/>
        </p:nvSpPr>
        <p:spPr>
          <a:xfrm>
            <a:off x="7682542" y="583341"/>
            <a:ext cx="331372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[3] Exceedance Probabilities</a:t>
            </a:r>
          </a:p>
        </p:txBody>
      </p:sp>
      <p:sp>
        <p:nvSpPr>
          <p:cNvPr id="3" name="Slide Number Placeholder 3">
            <a:extLst>
              <a:ext uri="{FF2B5EF4-FFF2-40B4-BE49-F238E27FC236}">
                <a16:creationId xmlns:a16="http://schemas.microsoft.com/office/drawing/2014/main" id="{6BF0EFAD-B16C-DD07-9EF6-3B318EF5686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7698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B0470-C91D-40B7-0EC8-8DC29AC4A42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3D5B35B-4281-A031-CEEB-B1215BDA8BAF}"/>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748B5A0-B79E-583A-A39C-EB3E964B9571}"/>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DD0A45F7-A246-4D71-2B17-41C0BD8D98E9}"/>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Assessment</a:t>
            </a:r>
          </a:p>
        </p:txBody>
      </p:sp>
      <p:sp>
        <p:nvSpPr>
          <p:cNvPr id="3" name="Slide Number Placeholder 3">
            <a:extLst>
              <a:ext uri="{FF2B5EF4-FFF2-40B4-BE49-F238E27FC236}">
                <a16:creationId xmlns:a16="http://schemas.microsoft.com/office/drawing/2014/main" id="{375D4D49-3DE8-1D05-19DD-AB9000AE53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2791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3281017" y="5223861"/>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3010759" y="5281895"/>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3338944" y="588562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159663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189675" y="5880936"/>
            <a:ext cx="2732325" cy="584775"/>
          </a:xfrm>
          <a:prstGeom prst="rect">
            <a:avLst/>
          </a:prstGeom>
          <a:solidFill>
            <a:schemeClr val="accent1">
              <a:lumMod val="40000"/>
              <a:lumOff val="60000"/>
            </a:schemeClr>
          </a:solidFill>
          <a:ln>
            <a:solidFill>
              <a:schemeClr val="accent1"/>
            </a:solidFill>
          </a:ln>
        </p:spPr>
        <p:txBody>
          <a:bodyPr wrap="square" rtlCol="0">
            <a:spAutoFit/>
          </a:bodyPr>
          <a:lstStyle/>
          <a:p>
            <a:r>
              <a:rPr lang="en-GB" sz="1600" b="1" dirty="0">
                <a:latin typeface="Arial" panose="020B0604020202020204" pitchFamily="34" charset="0"/>
                <a:cs typeface="Arial" panose="020B0604020202020204" pitchFamily="34" charset="0"/>
              </a:rPr>
              <a:t>[1] Geodemographics</a:t>
            </a:r>
          </a:p>
          <a:p>
            <a:r>
              <a:rPr lang="en-GB" sz="1600" b="1" dirty="0">
                <a:latin typeface="Arial" panose="020B0604020202020204" pitchFamily="34" charset="0"/>
                <a:cs typeface="Arial" panose="020B0604020202020204" pitchFamily="34" charset="0"/>
              </a:rPr>
              <a:t>[2] Accessibility analysis</a:t>
            </a:r>
          </a:p>
        </p:txBody>
      </p:sp>
      <p:sp>
        <p:nvSpPr>
          <p:cNvPr id="3" name="TextBox 2">
            <a:extLst>
              <a:ext uri="{FF2B5EF4-FFF2-40B4-BE49-F238E27FC236}">
                <a16:creationId xmlns:a16="http://schemas.microsoft.com/office/drawing/2014/main" id="{0EC145D5-1F6C-7E4F-3824-47EA9B6FA9C9}"/>
              </a:ext>
            </a:extLst>
          </p:cNvPr>
          <p:cNvSpPr txBox="1"/>
          <p:nvPr/>
        </p:nvSpPr>
        <p:spPr>
          <a:xfrm>
            <a:off x="9106280" y="5388095"/>
            <a:ext cx="2899113" cy="307777"/>
          </a:xfrm>
          <a:prstGeom prst="rect">
            <a:avLst/>
          </a:prstGeom>
          <a:noFill/>
        </p:spPr>
        <p:txBody>
          <a:bodyPr wrap="square" rtlCol="0">
            <a:spAutoFit/>
          </a:bodyPr>
          <a:lstStyle/>
          <a:p>
            <a:pPr algn="ctr"/>
            <a:r>
              <a:rPr lang="en-GB" sz="1400" b="1" dirty="0">
                <a:latin typeface="Arial" panose="020B0604020202020204" pitchFamily="34" charset="0"/>
                <a:cs typeface="Arial" panose="020B0604020202020204" pitchFamily="34" charset="0"/>
              </a:rPr>
              <a:t>Specialised Techniques!</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Rectangle 19">
            <a:extLst>
              <a:ext uri="{FF2B5EF4-FFF2-40B4-BE49-F238E27FC236}">
                <a16:creationId xmlns:a16="http://schemas.microsoft.com/office/drawing/2014/main" id="{C7DA2B42-416B-8D8D-8818-7CAFEF02D5CB}"/>
              </a:ext>
            </a:extLst>
          </p:cNvPr>
          <p:cNvSpPr/>
          <p:nvPr/>
        </p:nvSpPr>
        <p:spPr>
          <a:xfrm>
            <a:off x="6185645"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F3066AB-375B-A5A1-1807-AD355E57B1E4}"/>
              </a:ext>
            </a:extLst>
          </p:cNvPr>
          <p:cNvSpPr txBox="1"/>
          <p:nvPr/>
        </p:nvSpPr>
        <p:spPr>
          <a:xfrm>
            <a:off x="5958109" y="5265085"/>
            <a:ext cx="3128622" cy="892552"/>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Aggregated areal counts with</a:t>
            </a:r>
          </a:p>
          <a:p>
            <a:pPr algn="ctr"/>
            <a:r>
              <a:rPr lang="en-GB" sz="1200" dirty="0">
                <a:latin typeface="Arial" panose="020B0604020202020204" pitchFamily="34" charset="0"/>
                <a:cs typeface="Arial" panose="020B0604020202020204" pitchFamily="34" charset="0"/>
              </a:rPr>
              <a:t>vector data, and you are interested</a:t>
            </a:r>
          </a:p>
          <a:p>
            <a:pPr algn="ctr"/>
            <a:r>
              <a:rPr lang="en-GB" sz="1200" dirty="0">
                <a:latin typeface="Arial" panose="020B0604020202020204" pitchFamily="34" charset="0"/>
                <a:cs typeface="Arial" panose="020B0604020202020204" pitchFamily="34" charset="0"/>
              </a:rPr>
              <a:t>in risk?</a:t>
            </a:r>
          </a:p>
          <a:p>
            <a:pPr algn="ctr"/>
            <a:endParaRPr lang="en-GB" sz="16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D0CF58A-540E-07BF-38CD-0B1E2354DAFF}"/>
              </a:ext>
            </a:extLst>
          </p:cNvPr>
          <p:cNvSpPr txBox="1"/>
          <p:nvPr/>
        </p:nvSpPr>
        <p:spPr>
          <a:xfrm>
            <a:off x="6243572" y="5880936"/>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Spatial Bayesian</a:t>
            </a:r>
          </a:p>
          <a:p>
            <a:pPr algn="ctr"/>
            <a:r>
              <a:rPr lang="en-GB" sz="2000" b="1" dirty="0">
                <a:latin typeface="Arial" panose="020B0604020202020204" pitchFamily="34" charset="0"/>
                <a:cs typeface="Arial" panose="020B0604020202020204" pitchFamily="34" charset="0"/>
              </a:rPr>
              <a:t>Risk Model</a:t>
            </a:r>
          </a:p>
        </p:txBody>
      </p:sp>
    </p:spTree>
    <p:extLst>
      <p:ext uri="{BB962C8B-B14F-4D97-AF65-F5344CB8AC3E}">
        <p14:creationId xmlns:p14="http://schemas.microsoft.com/office/powerpoint/2010/main" val="217101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7A6CB-CB09-4D15-9E02-55CC93D9082D}"/>
              </a:ext>
            </a:extLst>
          </p:cNvPr>
          <p:cNvSpPr/>
          <p:nvPr/>
        </p:nvSpPr>
        <p:spPr>
          <a:xfrm>
            <a:off x="184203" y="332542"/>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4DFAA61-37CE-13AA-EF2F-28EF3D606D96}"/>
              </a:ext>
            </a:extLst>
          </p:cNvPr>
          <p:cNvSpPr txBox="1"/>
          <p:nvPr/>
        </p:nvSpPr>
        <p:spPr>
          <a:xfrm>
            <a:off x="233479" y="877123"/>
            <a:ext cx="2732325" cy="584775"/>
          </a:xfrm>
          <a:prstGeom prst="rect">
            <a:avLst/>
          </a:prstGeom>
          <a:solidFill>
            <a:schemeClr val="accent1">
              <a:lumMod val="40000"/>
              <a:lumOff val="60000"/>
            </a:schemeClr>
          </a:solidFill>
          <a:ln>
            <a:solidFill>
              <a:schemeClr val="accent1"/>
            </a:solidFill>
          </a:ln>
        </p:spPr>
        <p:txBody>
          <a:bodyPr wrap="square" rtlCol="0">
            <a:spAutoFit/>
          </a:bodyPr>
          <a:lstStyle/>
          <a:p>
            <a:r>
              <a:rPr lang="en-GB" sz="1600" b="1" dirty="0">
                <a:latin typeface="Arial" panose="020B0604020202020204" pitchFamily="34" charset="0"/>
                <a:cs typeface="Arial" panose="020B0604020202020204" pitchFamily="34" charset="0"/>
              </a:rPr>
              <a:t>[1] Geodemographics</a:t>
            </a:r>
          </a:p>
          <a:p>
            <a:r>
              <a:rPr lang="en-GB" sz="1600" b="1" dirty="0">
                <a:latin typeface="Arial" panose="020B0604020202020204" pitchFamily="34" charset="0"/>
                <a:cs typeface="Arial" panose="020B0604020202020204" pitchFamily="34" charset="0"/>
              </a:rPr>
              <a:t>[2] Accessibility analysis</a:t>
            </a:r>
          </a:p>
        </p:txBody>
      </p:sp>
      <p:sp>
        <p:nvSpPr>
          <p:cNvPr id="4" name="TextBox 3">
            <a:extLst>
              <a:ext uri="{FF2B5EF4-FFF2-40B4-BE49-F238E27FC236}">
                <a16:creationId xmlns:a16="http://schemas.microsoft.com/office/drawing/2014/main" id="{BCF93499-E896-1A9C-F7DB-FD6E0F0C507B}"/>
              </a:ext>
            </a:extLst>
          </p:cNvPr>
          <p:cNvSpPr txBox="1"/>
          <p:nvPr/>
        </p:nvSpPr>
        <p:spPr>
          <a:xfrm>
            <a:off x="161108" y="300486"/>
            <a:ext cx="2899113" cy="261610"/>
          </a:xfrm>
          <a:prstGeom prst="rect">
            <a:avLst/>
          </a:prstGeom>
          <a:noFill/>
        </p:spPr>
        <p:txBody>
          <a:bodyPr wrap="square" rtlCol="0">
            <a:spAutoFit/>
          </a:bodyPr>
          <a:lstStyle/>
          <a:p>
            <a:pPr algn="ctr"/>
            <a:r>
              <a:rPr lang="en-GB" sz="1100" b="1" dirty="0">
                <a:latin typeface="Arial" panose="020B0604020202020204" pitchFamily="34" charset="0"/>
                <a:cs typeface="Arial" panose="020B0604020202020204" pitchFamily="34" charset="0"/>
              </a:rPr>
              <a:t>Specialised Techniques</a:t>
            </a:r>
          </a:p>
        </p:txBody>
      </p:sp>
      <p:sp>
        <p:nvSpPr>
          <p:cNvPr id="5" name="TextBox 4">
            <a:extLst>
              <a:ext uri="{FF2B5EF4-FFF2-40B4-BE49-F238E27FC236}">
                <a16:creationId xmlns:a16="http://schemas.microsoft.com/office/drawing/2014/main" id="{F43D457C-C80A-CB8A-7C54-41A9B327C51A}"/>
              </a:ext>
            </a:extLst>
          </p:cNvPr>
          <p:cNvSpPr txBox="1"/>
          <p:nvPr/>
        </p:nvSpPr>
        <p:spPr>
          <a:xfrm>
            <a:off x="161108" y="1934657"/>
            <a:ext cx="11814582" cy="2308324"/>
          </a:xfrm>
          <a:prstGeom prst="rect">
            <a:avLst/>
          </a:prstGeom>
          <a:noFill/>
        </p:spPr>
        <p:txBody>
          <a:bodyPr wrap="square" rtlCol="0">
            <a:spAutoFit/>
          </a:bodyPr>
          <a:lstStyle/>
          <a:p>
            <a:pPr marL="285750" indent="-285750">
              <a:buFont typeface="Wingdings" pitchFamily="2" charset="2"/>
              <a:buChar char="v"/>
            </a:pPr>
            <a:r>
              <a:rPr lang="en-GB" b="1" dirty="0">
                <a:latin typeface="Arial" panose="020B0604020202020204" pitchFamily="34" charset="0"/>
                <a:cs typeface="Arial" panose="020B0604020202020204" pitchFamily="34" charset="0"/>
              </a:rPr>
              <a:t>Geodemographics Classification (Week 7) taught on GEOG0114 by Dr Justin Van Dijk (Sabbatical)</a:t>
            </a:r>
            <a:endParaRPr lang="en-GB"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is a clustering technique. Geodemographic classification is a method used to categorise geographic areas and the people living in them based on demographic, socioeconomic, and sometimes lifestyle characteristics.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[1] </a:t>
            </a:r>
            <a:r>
              <a:rPr lang="en-GB" sz="1400" b="1" dirty="0">
                <a:latin typeface="Arial" panose="020B0604020202020204" pitchFamily="34" charset="0"/>
                <a:cs typeface="Arial" panose="020B0604020202020204" pitchFamily="34" charset="0"/>
              </a:rPr>
              <a:t>Geodemographic Classification </a:t>
            </a:r>
            <a:r>
              <a:rPr lang="en-GB" sz="1400" dirty="0">
                <a:latin typeface="Arial" panose="020B0604020202020204" pitchFamily="34" charset="0"/>
                <a:cs typeface="Arial" panose="020B0604020202020204" pitchFamily="34" charset="0"/>
                <a:hlinkClick r:id="rId3"/>
              </a:rPr>
              <a:t>https://jtvandijk.github.io/GEOG0114/01-geodemographics.html</a:t>
            </a:r>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Other excellent tutorials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[2] </a:t>
            </a:r>
            <a:r>
              <a:rPr lang="en-GB" sz="1400" b="1" dirty="0">
                <a:latin typeface="Arial" panose="020B0604020202020204" pitchFamily="34" charset="0"/>
                <a:cs typeface="Arial" panose="020B0604020202020204" pitchFamily="34" charset="0"/>
              </a:rPr>
              <a:t>Using R for Geodemographic Analysis </a:t>
            </a:r>
            <a:r>
              <a:rPr lang="en-GB" sz="1400" dirty="0">
                <a:latin typeface="Arial" panose="020B0604020202020204" pitchFamily="34" charset="0"/>
                <a:cs typeface="Arial" panose="020B0604020202020204" pitchFamily="34" charset="0"/>
                <a:hlinkClick r:id="rId4"/>
              </a:rPr>
              <a:t>https://rpubs.com/nickbearman/r-geodemographics</a:t>
            </a:r>
            <a:r>
              <a:rPr lang="en-GB" sz="1400" dirty="0">
                <a:latin typeface="Arial" panose="020B0604020202020204" pitchFamily="34" charset="0"/>
                <a:cs typeface="Arial" panose="020B0604020202020204" pitchFamily="34" charset="0"/>
              </a:rPr>
              <a:t> </a:t>
            </a:r>
          </a:p>
          <a:p>
            <a:r>
              <a:rPr lang="en-GB" sz="1400" dirty="0">
                <a:latin typeface="Arial" panose="020B0604020202020204" pitchFamily="34" charset="0"/>
                <a:cs typeface="Arial" panose="020B0604020202020204" pitchFamily="34" charset="0"/>
              </a:rPr>
              <a:t>[3] </a:t>
            </a:r>
            <a:r>
              <a:rPr lang="en-GB" sz="1400" b="1" dirty="0">
                <a:latin typeface="Arial" panose="020B0604020202020204" pitchFamily="34" charset="0"/>
                <a:cs typeface="Arial" panose="020B0604020202020204" pitchFamily="34" charset="0"/>
              </a:rPr>
              <a:t>Geodemographics</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5"/>
              </a:rPr>
              <a:t>https://rpubs.com/nickbearman/geodemographics</a:t>
            </a:r>
            <a:r>
              <a:rPr lang="en-GB" sz="1400" dirty="0">
                <a:latin typeface="Arial" panose="020B0604020202020204" pitchFamily="34" charset="0"/>
                <a:cs typeface="Arial" panose="020B0604020202020204" pitchFamily="34" charset="0"/>
              </a:rPr>
              <a:t> </a:t>
            </a:r>
            <a:endParaRPr lang="en-GB" sz="1400" dirty="0"/>
          </a:p>
        </p:txBody>
      </p:sp>
      <p:sp>
        <p:nvSpPr>
          <p:cNvPr id="7" name="Slide Number Placeholder 3">
            <a:extLst>
              <a:ext uri="{FF2B5EF4-FFF2-40B4-BE49-F238E27FC236}">
                <a16:creationId xmlns:a16="http://schemas.microsoft.com/office/drawing/2014/main" id="{56A6EF1F-A887-F66B-9E77-8328F1BA735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4FB480F-B5E4-9113-9A86-76CBE59264F5}"/>
              </a:ext>
            </a:extLst>
          </p:cNvPr>
          <p:cNvSpPr txBox="1"/>
          <p:nvPr/>
        </p:nvSpPr>
        <p:spPr>
          <a:xfrm>
            <a:off x="161108" y="4408358"/>
            <a:ext cx="11814582" cy="1446550"/>
          </a:xfrm>
          <a:prstGeom prst="rect">
            <a:avLst/>
          </a:prstGeom>
          <a:noFill/>
        </p:spPr>
        <p:txBody>
          <a:bodyPr wrap="square" rtlCol="0">
            <a:spAutoFit/>
          </a:bodyPr>
          <a:lstStyle/>
          <a:p>
            <a:pPr marL="285750" indent="-285750">
              <a:buFont typeface="Wingdings" pitchFamily="2" charset="2"/>
              <a:buChar char="v"/>
            </a:pPr>
            <a:r>
              <a:rPr lang="en-GB" b="1" dirty="0">
                <a:latin typeface="Arial" panose="020B0604020202020204" pitchFamily="34" charset="0"/>
                <a:cs typeface="Arial" panose="020B0604020202020204" pitchFamily="34" charset="0"/>
              </a:rPr>
              <a:t>Accessibility Analysis (Week 8) taught on GEOG0114 by Dr Justin Van Dijk (Sabbatical)</a:t>
            </a:r>
            <a:endParaRPr lang="en-GB"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technique describes the ease with which individuals can reach places and opportunities, such as employment, public services, and cultural activities. We can utilise transport network data to quantify accessibility and characterise areas based on their accessibility levels.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[1] </a:t>
            </a:r>
            <a:r>
              <a:rPr lang="en-GB" sz="1400" b="1" dirty="0">
                <a:latin typeface="Arial" panose="020B0604020202020204" pitchFamily="34" charset="0"/>
                <a:cs typeface="Arial" panose="020B0604020202020204" pitchFamily="34" charset="0"/>
              </a:rPr>
              <a:t>Accessibility Analysis </a:t>
            </a:r>
            <a:r>
              <a:rPr lang="en-GB" sz="1400" dirty="0">
                <a:latin typeface="Arial" panose="020B0604020202020204" pitchFamily="34" charset="0"/>
                <a:cs typeface="Arial" panose="020B0604020202020204" pitchFamily="34" charset="0"/>
                <a:hlinkClick r:id="rId6"/>
              </a:rPr>
              <a:t>https://jtvandijk.github.io/GEOG0114/02-network.html</a:t>
            </a:r>
            <a:r>
              <a:rPr lang="en-GB" sz="1400" dirty="0">
                <a:latin typeface="Arial" panose="020B0604020202020204" pitchFamily="34" charset="0"/>
                <a:cs typeface="Arial" panose="020B0604020202020204" pitchFamily="34" charset="0"/>
              </a:rPr>
              <a:t> </a:t>
            </a:r>
          </a:p>
          <a:p>
            <a:r>
              <a:rPr lang="en-GB" sz="1400" dirty="0">
                <a:latin typeface="Arial" panose="020B0604020202020204" pitchFamily="34" charset="0"/>
                <a:cs typeface="Arial" panose="020B0604020202020204" pitchFamily="34" charset="0"/>
              </a:rPr>
              <a:t>[2] </a:t>
            </a:r>
            <a:r>
              <a:rPr lang="en-GB" sz="1400" b="1" dirty="0">
                <a:latin typeface="Arial" panose="020B0604020202020204" pitchFamily="34" charset="0"/>
                <a:cs typeface="Arial" panose="020B0604020202020204" pitchFamily="34" charset="0"/>
              </a:rPr>
              <a:t>Introduction to Urban Accessibility: </a:t>
            </a:r>
            <a:r>
              <a:rPr lang="en-GB" sz="1400" dirty="0">
                <a:latin typeface="Arial" panose="020B0604020202020204" pitchFamily="34" charset="0"/>
                <a:cs typeface="Arial" panose="020B0604020202020204" pitchFamily="34" charset="0"/>
                <a:hlinkClick r:id="rId7"/>
              </a:rPr>
              <a:t>https://ipeagit.github.io/intro_access_book/</a:t>
            </a:r>
            <a:r>
              <a:rPr lang="en-GB"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0723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B2AB5004-900E-5DA2-778C-4F23E38CDBBB}"/>
              </a:ext>
            </a:extLst>
          </p:cNvPr>
          <p:cNvPicPr>
            <a:picLocks noChangeAspect="1"/>
          </p:cNvPicPr>
          <p:nvPr/>
        </p:nvPicPr>
        <p:blipFill>
          <a:blip r:embed="rId2"/>
          <a:srcRect/>
          <a:stretch/>
        </p:blipFill>
        <p:spPr>
          <a:xfrm>
            <a:off x="66425" y="1220990"/>
            <a:ext cx="5995371" cy="1718013"/>
          </a:xfrm>
          <a:prstGeom prst="rect">
            <a:avLst/>
          </a:prstGeom>
        </p:spPr>
      </p:pic>
      <p:pic>
        <p:nvPicPr>
          <p:cNvPr id="8" name="Picture 7">
            <a:extLst>
              <a:ext uri="{FF2B5EF4-FFF2-40B4-BE49-F238E27FC236}">
                <a16:creationId xmlns:a16="http://schemas.microsoft.com/office/drawing/2014/main" id="{52637D65-12D5-7631-C05B-5C20BE5AFD23}"/>
              </a:ext>
            </a:extLst>
          </p:cNvPr>
          <p:cNvPicPr>
            <a:picLocks noChangeAspect="1"/>
          </p:cNvPicPr>
          <p:nvPr/>
        </p:nvPicPr>
        <p:blipFill>
          <a:blip r:embed="rId3"/>
          <a:srcRect/>
          <a:stretch/>
        </p:blipFill>
        <p:spPr>
          <a:xfrm>
            <a:off x="5948383" y="1168673"/>
            <a:ext cx="6199892" cy="4170582"/>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2022/23 to present</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12</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2026 (by 12:00pm)</a:t>
            </a:r>
          </a:p>
        </p:txBody>
      </p:sp>
    </p:spTree>
    <p:extLst>
      <p:ext uri="{BB962C8B-B14F-4D97-AF65-F5344CB8AC3E}">
        <p14:creationId xmlns:p14="http://schemas.microsoft.com/office/powerpoint/2010/main" val="290229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986528"/>
          </a:xfrm>
          <a:prstGeom prst="rect">
            <a:avLst/>
          </a:prstGeom>
          <a:noFill/>
        </p:spPr>
        <p:txBody>
          <a:bodyPr wrap="square" rtlCol="0">
            <a:spAutoFit/>
          </a:bodyPr>
          <a:lstStyle/>
          <a:p>
            <a:r>
              <a:rPr lang="en-GB" sz="1200" b="1" dirty="0">
                <a:effectLst/>
                <a:latin typeface="Arial" panose="020B0604020202020204" pitchFamily="34" charset="0"/>
                <a:ea typeface="Calibri" panose="020F0502020204030204" pitchFamily="34" charset="0"/>
                <a:cs typeface="Arial" panose="020B0604020202020204" pitchFamily="34" charset="0"/>
              </a:rPr>
              <a:t>Example of Data </a:t>
            </a:r>
            <a:r>
              <a:rPr lang="en-GB" sz="1200" b="1" dirty="0">
                <a:latin typeface="Arial" panose="020B0604020202020204" pitchFamily="34" charset="0"/>
                <a:ea typeface="Calibri" panose="020F0502020204030204" pitchFamily="34" charset="0"/>
                <a:cs typeface="Arial" panose="020B0604020202020204" pitchFamily="34" charset="0"/>
              </a:rPr>
              <a:t>S</a:t>
            </a:r>
            <a:r>
              <a:rPr lang="en-GB" sz="1200" b="1" dirty="0">
                <a:effectLst/>
                <a:latin typeface="Arial" panose="020B0604020202020204" pitchFamily="34" charset="0"/>
                <a:ea typeface="Calibri" panose="020F0502020204030204" pitchFamily="34" charset="0"/>
                <a:cs typeface="Arial" panose="020B0604020202020204" pitchFamily="34" charset="0"/>
              </a:rPr>
              <a:t>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CDRC (Geographic Data Service/Healthy and Sustainable Places):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DEFRA Air Pollution Information (real-time monitoring data) at all Automatic Urban &amp; Rural Network stations. This dataset can be pulled into RStudio directly through an API using the R package </a:t>
            </a:r>
            <a:r>
              <a:rPr lang="en-GB" sz="1200" b="1" dirty="0">
                <a:latin typeface="Arial" panose="020B0604020202020204" pitchFamily="34" charset="0"/>
                <a:ea typeface="Calibri" panose="020F0502020204030204" pitchFamily="34" charset="0"/>
                <a:cs typeface="Arial" panose="020B0604020202020204" pitchFamily="34" charset="0"/>
              </a:rPr>
              <a:t>openair (</a:t>
            </a:r>
            <a:r>
              <a:rPr lang="en-GB" sz="1200" b="1" dirty="0">
                <a:latin typeface="Arial" panose="020B0604020202020204" pitchFamily="34" charset="0"/>
                <a:ea typeface="Calibri" panose="020F0502020204030204" pitchFamily="34" charset="0"/>
                <a:cs typeface="Arial" panose="020B0604020202020204" pitchFamily="34" charset="0"/>
                <a:hlinkClick r:id="rId8"/>
              </a:rPr>
              <a:t>https://openair-project.github.io/book/</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1"/>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(main website) but all dataset can be pulled into RStudio directly through API using the R package </a:t>
            </a:r>
            <a:r>
              <a:rPr lang="en-GB" sz="1200" b="1" dirty="0" err="1">
                <a:effectLst/>
                <a:latin typeface="Arial" panose="020B0604020202020204" pitchFamily="34" charset="0"/>
                <a:ea typeface="Calibri" panose="020F0502020204030204" pitchFamily="34" charset="0"/>
                <a:cs typeface="Arial" panose="020B0604020202020204" pitchFamily="34" charset="0"/>
              </a:rPr>
              <a:t>malariaAtlas</a:t>
            </a:r>
            <a:r>
              <a:rPr lang="en-GB" sz="1200" b="1" dirty="0">
                <a:latin typeface="Arial" panose="020B0604020202020204" pitchFamily="34" charset="0"/>
                <a:ea typeface="Calibri" panose="020F0502020204030204" pitchFamily="34" charset="0"/>
                <a:cs typeface="Arial" panose="020B0604020202020204" pitchFamily="34" charset="0"/>
              </a:rPr>
              <a:t> (</a:t>
            </a:r>
            <a:r>
              <a:rPr lang="en-GB" sz="1200" b="1" dirty="0">
                <a:latin typeface="Arial" panose="020B0604020202020204" pitchFamily="34" charset="0"/>
                <a:ea typeface="Calibri" panose="020F0502020204030204" pitchFamily="34" charset="0"/>
                <a:cs typeface="Arial" panose="020B0604020202020204" pitchFamily="34" charset="0"/>
                <a:hlinkClick r:id="rId12"/>
              </a:rPr>
              <a:t>https://github.com/malaria-atlas-project/malariaAtlas</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3"/>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FIRMS Firm Information for Resource Management System: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Country shapefiles: </a:t>
            </a:r>
            <a:r>
              <a:rPr lang="en-GB" sz="1200" dirty="0">
                <a:latin typeface="Arial" panose="020B0604020202020204" pitchFamily="34" charset="0"/>
                <a:cs typeface="Arial" panose="020B0604020202020204" pitchFamily="34" charset="0"/>
                <a:hlinkClick r:id="rId22"/>
              </a:rPr>
              <a:t>https://gadm.org/download_country.html</a:t>
            </a:r>
            <a:r>
              <a:rPr lang="en-GB" sz="1200" dirty="0">
                <a:latin typeface="Arial" panose="020B0604020202020204" pitchFamily="34" charset="0"/>
                <a:cs typeface="Arial" panose="020B0604020202020204" pitchFamily="34" charset="0"/>
              </a:rPr>
              <a:t>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3"/>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4"/>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5"/>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9B26364D-C521-0FD4-BFE6-4289ADF78561}"/>
              </a:ext>
            </a:extLst>
          </p:cNvPr>
          <p:cNvSpPr txBox="1"/>
          <p:nvPr/>
        </p:nvSpPr>
        <p:spPr>
          <a:xfrm>
            <a:off x="8523891" y="168166"/>
            <a:ext cx="343688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 would advise finding your own dataset you are interested in.</a:t>
            </a:r>
          </a:p>
        </p:txBody>
      </p:sp>
    </p:spTree>
    <p:extLst>
      <p:ext uri="{BB962C8B-B14F-4D97-AF65-F5344CB8AC3E}">
        <p14:creationId xmlns:p14="http://schemas.microsoft.com/office/powerpoint/2010/main" val="53928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135B-5366-12A1-41BA-AEDABAFEE88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8C9E803-C47B-2292-1CB6-02C6C3CDA39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CB3AEE4-5DBD-0B97-A8C9-F0B93183C1B6}"/>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D5386D86-DCD9-58CD-9E5B-1E9E8A741B77}"/>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Dos and Don’ts</a:t>
            </a:r>
          </a:p>
        </p:txBody>
      </p:sp>
      <p:sp>
        <p:nvSpPr>
          <p:cNvPr id="3" name="Slide Number Placeholder 3">
            <a:extLst>
              <a:ext uri="{FF2B5EF4-FFF2-40B4-BE49-F238E27FC236}">
                <a16:creationId xmlns:a16="http://schemas.microsoft.com/office/drawing/2014/main" id="{2E66FE23-50CD-6393-CE88-BC774A96612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0046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for detail.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eye-for-detail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4891C-5BE0-4ACE-9DE1-1B826977C637}"/>
              </a:ext>
            </a:extLst>
          </p:cNvPr>
          <p:cNvPicPr>
            <a:picLocks noChangeAspect="1"/>
          </p:cNvPicPr>
          <p:nvPr/>
        </p:nvPicPr>
        <p:blipFill>
          <a:blip r:embed="rId3"/>
          <a:srcRect l="1303" r="1303"/>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a:t>
            </a:r>
            <a:r>
              <a:rPr lang="en-GB" sz="1200" b="1" dirty="0">
                <a:solidFill>
                  <a:srgbClr val="FF0000"/>
                </a:solidFill>
                <a:latin typeface="Arial" panose="020B0604020202020204" pitchFamily="34" charset="0"/>
                <a:cs typeface="Arial" panose="020B0604020202020204" pitchFamily="34" charset="0"/>
              </a:rPr>
              <a:t>CRITICAL ERROR</a:t>
            </a:r>
            <a:r>
              <a:rPr lang="en-GB" sz="12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 Meaning you won’t be able to achieve anything past a 68/69. There is no way a distinction mark is awarded to a piece of work where </a:t>
            </a:r>
            <a:r>
              <a:rPr lang="en-GB" sz="1200" b="1" dirty="0">
                <a:solidFill>
                  <a:srgbClr val="FF0000"/>
                </a:solidFill>
                <a:latin typeface="Arial" panose="020B0604020202020204" pitchFamily="34" charset="0"/>
                <a:cs typeface="Arial" panose="020B0604020202020204" pitchFamily="34" charset="0"/>
              </a:rPr>
              <a:t>CRITICAL ERRORS </a:t>
            </a:r>
            <a:r>
              <a:rPr lang="en-GB" sz="1200" dirty="0">
                <a:latin typeface="Arial" panose="020B0604020202020204" pitchFamily="34" charset="0"/>
                <a:cs typeface="Arial" panose="020B0604020202020204" pitchFamily="34" charset="0"/>
              </a:rPr>
              <a:t>are present!</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a horrible violation, to such an extent its irredeemable, then in such scenario can potentially lead to a failing grade. </a:t>
            </a:r>
          </a:p>
        </p:txBody>
      </p:sp>
      <p:sp>
        <p:nvSpPr>
          <p:cNvPr id="2" name="TextBox 1">
            <a:extLst>
              <a:ext uri="{FF2B5EF4-FFF2-40B4-BE49-F238E27FC236}">
                <a16:creationId xmlns:a16="http://schemas.microsoft.com/office/drawing/2014/main" id="{88E7420E-8AC5-8E75-02B5-1E162F4BEE44}"/>
              </a:ext>
            </a:extLst>
          </p:cNvPr>
          <p:cNvSpPr txBox="1"/>
          <p:nvPr/>
        </p:nvSpPr>
        <p:spPr>
          <a:xfrm>
            <a:off x="9370142" y="89363"/>
            <a:ext cx="2804999" cy="369332"/>
          </a:xfrm>
          <a:prstGeom prst="rect">
            <a:avLst/>
          </a:prstGeom>
          <a:solidFill>
            <a:srgbClr val="FF0000"/>
          </a:solidFill>
        </p:spPr>
        <p:txBody>
          <a:bodyPr wrap="none" rtlCol="0">
            <a:spAutoFit/>
          </a:bodyPr>
          <a:lstStyle/>
          <a:p>
            <a:r>
              <a:rPr lang="en-GB" b="1" dirty="0">
                <a:latin typeface="Arial" panose="020B0604020202020204" pitchFamily="34" charset="0"/>
                <a:cs typeface="Arial" panose="020B0604020202020204" pitchFamily="34" charset="0"/>
              </a:rPr>
              <a:t>It’s a “Make” or “Break”</a:t>
            </a:r>
          </a:p>
        </p:txBody>
      </p:sp>
    </p:spTree>
    <p:extLst>
      <p:ext uri="{BB962C8B-B14F-4D97-AF65-F5344CB8AC3E}">
        <p14:creationId xmlns:p14="http://schemas.microsoft.com/office/powerpoint/2010/main" val="34666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25A7C-0AED-8F19-4DF2-A42A871EF802}"/>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01F2E300-9902-AD60-8B50-E826E926CF5B}"/>
              </a:ext>
            </a:extLst>
          </p:cNvPr>
          <p:cNvSpPr txBox="1"/>
          <p:nvPr/>
        </p:nvSpPr>
        <p:spPr>
          <a:xfrm>
            <a:off x="129785" y="471629"/>
            <a:ext cx="6618256" cy="523220"/>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to understand the structure of your dataset and due diligence in the data cleaning!</a:t>
            </a:r>
          </a:p>
        </p:txBody>
      </p:sp>
      <p:pic>
        <p:nvPicPr>
          <p:cNvPr id="5" name="Picture 4" descr="A map of a city&#10;&#10;AI-generated content may be incorrect.">
            <a:extLst>
              <a:ext uri="{FF2B5EF4-FFF2-40B4-BE49-F238E27FC236}">
                <a16:creationId xmlns:a16="http://schemas.microsoft.com/office/drawing/2014/main" id="{01D17226-81F6-40C8-5DAF-19FBF3D8A21F}"/>
              </a:ext>
            </a:extLst>
          </p:cNvPr>
          <p:cNvPicPr>
            <a:picLocks noChangeAspect="1"/>
          </p:cNvPicPr>
          <p:nvPr/>
        </p:nvPicPr>
        <p:blipFill>
          <a:blip r:embed="rId2"/>
          <a:stretch>
            <a:fillRect/>
          </a:stretch>
        </p:blipFill>
        <p:spPr>
          <a:xfrm>
            <a:off x="129785" y="1171254"/>
            <a:ext cx="4657972" cy="5415904"/>
          </a:xfrm>
          <a:prstGeom prst="rect">
            <a:avLst/>
          </a:prstGeom>
        </p:spPr>
      </p:pic>
      <p:sp>
        <p:nvSpPr>
          <p:cNvPr id="6" name="TextBox 5">
            <a:extLst>
              <a:ext uri="{FF2B5EF4-FFF2-40B4-BE49-F238E27FC236}">
                <a16:creationId xmlns:a16="http://schemas.microsoft.com/office/drawing/2014/main" id="{8F3F138B-971F-16EF-6137-F11FB9038C89}"/>
              </a:ext>
            </a:extLst>
          </p:cNvPr>
          <p:cNvSpPr txBox="1"/>
          <p:nvPr/>
        </p:nvSpPr>
        <p:spPr>
          <a:xfrm>
            <a:off x="5095982" y="1171254"/>
            <a:ext cx="6848257"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the orientation of you layer and points are correct</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longitude and latitude are in correct order, and not flipped or mirrored!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to use the correct Coordinate Reference System (CRS)</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If the data quality is poor from the original source – especially with the points – clean it to the best of your ability by removing the broken points and retaining those that are accurate. </a:t>
            </a:r>
            <a:r>
              <a:rPr lang="en-GB" b="1" dirty="0">
                <a:latin typeface="Arial" panose="020B0604020202020204" pitchFamily="34" charset="0"/>
                <a:cs typeface="Arial" panose="020B0604020202020204" pitchFamily="34" charset="0"/>
              </a:rPr>
              <a:t>DO NOT ATTEMPT TO ALTER THE POINTS IN ANYWAY AS YOU RISK INTRODUCING MORE PROBLEMS</a:t>
            </a:r>
            <a:r>
              <a:rPr lang="en-GB" dirty="0">
                <a:latin typeface="Arial" panose="020B0604020202020204" pitchFamily="34" charset="0"/>
                <a:cs typeface="Arial" panose="020B0604020202020204" pitchFamily="34" charset="0"/>
              </a:rPr>
              <a:t>.</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Shapefiles for areas as well, after you’ve cleaned them and linked with non-spatial data shouldn’t have holes in them  </a:t>
            </a:r>
          </a:p>
        </p:txBody>
      </p:sp>
      <p:sp>
        <p:nvSpPr>
          <p:cNvPr id="7" name="TextBox 6">
            <a:extLst>
              <a:ext uri="{FF2B5EF4-FFF2-40B4-BE49-F238E27FC236}">
                <a16:creationId xmlns:a16="http://schemas.microsoft.com/office/drawing/2014/main" id="{C4804E6C-C843-545F-B2FE-5338198A629B}"/>
              </a:ext>
            </a:extLst>
          </p:cNvPr>
          <p:cNvSpPr txBox="1"/>
          <p:nvPr/>
        </p:nvSpPr>
        <p:spPr>
          <a:xfrm>
            <a:off x="9294404" y="102297"/>
            <a:ext cx="2804999" cy="369332"/>
          </a:xfrm>
          <a:prstGeom prst="rect">
            <a:avLst/>
          </a:prstGeom>
          <a:solidFill>
            <a:srgbClr val="FF0000"/>
          </a:solidFill>
        </p:spPr>
        <p:txBody>
          <a:bodyPr wrap="none" rtlCol="0">
            <a:spAutoFit/>
          </a:bodyPr>
          <a:lstStyle/>
          <a:p>
            <a:r>
              <a:rPr lang="en-GB" b="1" dirty="0">
                <a:latin typeface="Arial" panose="020B0604020202020204" pitchFamily="34" charset="0"/>
                <a:cs typeface="Arial" panose="020B0604020202020204" pitchFamily="34" charset="0"/>
              </a:rPr>
              <a:t>It’s a “Make” or “Break”</a:t>
            </a:r>
          </a:p>
        </p:txBody>
      </p:sp>
      <p:sp>
        <p:nvSpPr>
          <p:cNvPr id="8" name="TextBox 7">
            <a:extLst>
              <a:ext uri="{FF2B5EF4-FFF2-40B4-BE49-F238E27FC236}">
                <a16:creationId xmlns:a16="http://schemas.microsoft.com/office/drawing/2014/main" id="{3B8B3789-C132-8250-D948-1FC9F7AD8D5C}"/>
              </a:ext>
            </a:extLst>
          </p:cNvPr>
          <p:cNvSpPr txBox="1"/>
          <p:nvPr/>
        </p:nvSpPr>
        <p:spPr>
          <a:xfrm>
            <a:off x="5095982" y="5695569"/>
            <a:ext cx="6848257"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you run an analysis with these problems, them it means that you have not learned anything on stuff we’ve covered together on data handling.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 consider this to be a critical error, which compromises the result. This type of horrible mistake, in my view, is irredeemable, so in such scenario we are look at a failing grade. </a:t>
            </a:r>
          </a:p>
        </p:txBody>
      </p:sp>
      <p:sp>
        <p:nvSpPr>
          <p:cNvPr id="9" name="Slide Number Placeholder 3">
            <a:extLst>
              <a:ext uri="{FF2B5EF4-FFF2-40B4-BE49-F238E27FC236}">
                <a16:creationId xmlns:a16="http://schemas.microsoft.com/office/drawing/2014/main" id="{A276BCE0-D656-4E1B-EC50-162F8F5B9BE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5146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294355585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III (Spatial Risk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0431673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Summary of GEOG0114</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9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 [1]</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E634FD-6B51-F692-EBE7-640CC8C97DA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B818294C-99C0-C2F9-B252-30A8B615491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 [1]</a:t>
            </a:r>
          </a:p>
        </p:txBody>
      </p:sp>
      <p:sp>
        <p:nvSpPr>
          <p:cNvPr id="4" name="TextBox 3">
            <a:extLst>
              <a:ext uri="{FF2B5EF4-FFF2-40B4-BE49-F238E27FC236}">
                <a16:creationId xmlns:a16="http://schemas.microsoft.com/office/drawing/2014/main" id="{6B287A28-168C-ABDF-8D47-50EE8EFCB44F}"/>
              </a:ext>
            </a:extLst>
          </p:cNvPr>
          <p:cNvSpPr txBox="1"/>
          <p:nvPr/>
        </p:nvSpPr>
        <p:spPr>
          <a:xfrm>
            <a:off x="9370142" y="89363"/>
            <a:ext cx="2804999" cy="369332"/>
          </a:xfrm>
          <a:prstGeom prst="rect">
            <a:avLst/>
          </a:prstGeom>
          <a:solidFill>
            <a:srgbClr val="FF0000"/>
          </a:solidFill>
        </p:spPr>
        <p:txBody>
          <a:bodyPr wrap="none" rtlCol="0">
            <a:spAutoFit/>
          </a:bodyPr>
          <a:lstStyle/>
          <a:p>
            <a:r>
              <a:rPr lang="en-GB" b="1" dirty="0">
                <a:latin typeface="Arial" panose="020B0604020202020204" pitchFamily="34" charset="0"/>
                <a:cs typeface="Arial" panose="020B0604020202020204" pitchFamily="34" charset="0"/>
              </a:rPr>
              <a:t>It’s a “Make” or “Break”</a:t>
            </a:r>
          </a:p>
        </p:txBody>
      </p:sp>
      <p:sp>
        <p:nvSpPr>
          <p:cNvPr id="5" name="TextBox 4">
            <a:extLst>
              <a:ext uri="{FF2B5EF4-FFF2-40B4-BE49-F238E27FC236}">
                <a16:creationId xmlns:a16="http://schemas.microsoft.com/office/drawing/2014/main" id="{50F96DF0-90D2-5487-2147-E30D111C1FEE}"/>
              </a:ext>
            </a:extLst>
          </p:cNvPr>
          <p:cNvSpPr txBox="1"/>
          <p:nvPr/>
        </p:nvSpPr>
        <p:spPr>
          <a:xfrm>
            <a:off x="202985" y="1715785"/>
            <a:ext cx="11811727" cy="1200329"/>
          </a:xfrm>
          <a:prstGeom prst="rect">
            <a:avLst/>
          </a:prstGeom>
          <a:noFill/>
        </p:spPr>
        <p:txBody>
          <a:bodyPr wrap="square" rtlCol="0">
            <a:spAutoFit/>
          </a:bodyPr>
          <a:lstStyle/>
          <a:p>
            <a:r>
              <a:rPr lang="en-GB" sz="3600" b="1" dirty="0"/>
              <a:t>DO NOT USE AI TO FULLY GENERATE YOUR REPORT OR REFERENCE LIST! </a:t>
            </a:r>
          </a:p>
        </p:txBody>
      </p:sp>
      <p:sp>
        <p:nvSpPr>
          <p:cNvPr id="6" name="TextBox 5">
            <a:extLst>
              <a:ext uri="{FF2B5EF4-FFF2-40B4-BE49-F238E27FC236}">
                <a16:creationId xmlns:a16="http://schemas.microsoft.com/office/drawing/2014/main" id="{78861D3F-0D92-0241-B420-E1EAFDE6DCC1}"/>
              </a:ext>
            </a:extLst>
          </p:cNvPr>
          <p:cNvSpPr txBox="1"/>
          <p:nvPr/>
        </p:nvSpPr>
        <p:spPr>
          <a:xfrm>
            <a:off x="202985" y="3477653"/>
            <a:ext cx="11885626" cy="461665"/>
          </a:xfrm>
          <a:prstGeom prst="rect">
            <a:avLst/>
          </a:prstGeom>
          <a:noFill/>
        </p:spPr>
        <p:txBody>
          <a:bodyPr wrap="none" rtlCol="0">
            <a:spAutoFit/>
          </a:bodyPr>
          <a:lstStyle/>
          <a:p>
            <a:r>
              <a:rPr lang="en-GB" sz="2400" dirty="0"/>
              <a:t>Automatic failure and UCL disciplinary action &amp; punishment would be taken against you. </a:t>
            </a:r>
          </a:p>
        </p:txBody>
      </p:sp>
      <p:sp>
        <p:nvSpPr>
          <p:cNvPr id="7" name="Slide Number Placeholder 3">
            <a:extLst>
              <a:ext uri="{FF2B5EF4-FFF2-40B4-BE49-F238E27FC236}">
                <a16:creationId xmlns:a16="http://schemas.microsoft.com/office/drawing/2014/main" id="{142A9592-4917-F7D3-4C6D-E11174C12E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108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C5280-C851-58D9-27F8-ABE7DDBE90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41E48EF-A54E-39C7-F822-880DB02C0E9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C2906E2-AB79-4D30-19AF-D4DB3656953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EED357FF-767E-6B4A-297F-D3ECAFD942B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References</a:t>
            </a:r>
          </a:p>
        </p:txBody>
      </p:sp>
      <p:sp>
        <p:nvSpPr>
          <p:cNvPr id="3" name="Slide Number Placeholder 3">
            <a:extLst>
              <a:ext uri="{FF2B5EF4-FFF2-40B4-BE49-F238E27FC236}">
                <a16:creationId xmlns:a16="http://schemas.microsoft.com/office/drawing/2014/main" id="{B7FCC973-5CE7-D54B-1401-AC881D04A9D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22356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2991956ea4_0_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Use a Reference Management Tool</a:t>
            </a:r>
            <a:endParaRPr/>
          </a:p>
        </p:txBody>
      </p:sp>
      <p:sp>
        <p:nvSpPr>
          <p:cNvPr id="272" name="Google Shape;272;g32991956ea4_0_39"/>
          <p:cNvSpPr txBox="1">
            <a:spLocks noGrp="1"/>
          </p:cNvSpPr>
          <p:nvPr>
            <p:ph type="body" idx="1"/>
          </p:nvPr>
        </p:nvSpPr>
        <p:spPr>
          <a:xfrm>
            <a:off x="838200" y="1825625"/>
            <a:ext cx="10515600" cy="4791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sz="2200"/>
              <a:t>Reference management software can save a lot of time, and heartache, when dealing with research papers and citation in text. </a:t>
            </a:r>
            <a:endParaRPr sz="2200"/>
          </a:p>
          <a:p>
            <a:pPr marL="0" lvl="0" indent="0" algn="l" rtl="0">
              <a:spcBef>
                <a:spcPts val="1000"/>
              </a:spcBef>
              <a:spcAft>
                <a:spcPts val="0"/>
              </a:spcAft>
              <a:buNone/>
            </a:pPr>
            <a:endParaRPr sz="2200"/>
          </a:p>
          <a:p>
            <a:pPr marL="0" lvl="0" indent="0" algn="l" rtl="0">
              <a:spcBef>
                <a:spcPts val="1000"/>
              </a:spcBef>
              <a:spcAft>
                <a:spcPts val="0"/>
              </a:spcAft>
              <a:buNone/>
            </a:pPr>
            <a:r>
              <a:rPr lang="en-GB" sz="2200"/>
              <a:t>The following a popular tools:</a:t>
            </a:r>
            <a:endParaRPr sz="2200"/>
          </a:p>
          <a:p>
            <a:pPr marL="0" lvl="0" indent="0" algn="l" rtl="0">
              <a:spcBef>
                <a:spcPts val="1000"/>
              </a:spcBef>
              <a:spcAft>
                <a:spcPts val="0"/>
              </a:spcAft>
              <a:buNone/>
            </a:pPr>
            <a:endParaRPr sz="2200"/>
          </a:p>
          <a:p>
            <a:pPr marL="457200" lvl="0" indent="-368300" algn="l" rtl="0">
              <a:spcBef>
                <a:spcPts val="1000"/>
              </a:spcBef>
              <a:spcAft>
                <a:spcPts val="0"/>
              </a:spcAft>
              <a:buSzPts val="2200"/>
              <a:buAutoNum type="arabicPeriod"/>
            </a:pPr>
            <a:r>
              <a:rPr lang="en-GB" sz="2200" b="1"/>
              <a:t>Zotero</a:t>
            </a:r>
            <a:r>
              <a:rPr lang="en-GB" sz="2200"/>
              <a:t>: Free, intuitive, and it integrates with various browsers (Explorer, Safari, Mozilla, Chrome etc.,) and word processors </a:t>
            </a:r>
            <a:endParaRPr sz="2200"/>
          </a:p>
          <a:p>
            <a:pPr marL="457200" lvl="0" indent="-368300" algn="l" rtl="0">
              <a:spcBef>
                <a:spcPts val="0"/>
              </a:spcBef>
              <a:spcAft>
                <a:spcPts val="0"/>
              </a:spcAft>
              <a:buSzPts val="2200"/>
              <a:buAutoNum type="arabicPeriod"/>
            </a:pPr>
            <a:r>
              <a:rPr lang="en-GB" sz="2200" b="1"/>
              <a:t>Mendeley</a:t>
            </a:r>
            <a:r>
              <a:rPr lang="en-GB" sz="2200"/>
              <a:t>: Free tool akin to Zotero - provides collaborative options between users (e.g., sharing of papers, references etc.)</a:t>
            </a:r>
            <a:endParaRPr sz="2200"/>
          </a:p>
          <a:p>
            <a:pPr marL="457200" lvl="0" indent="-368300" algn="l" rtl="0">
              <a:spcBef>
                <a:spcPts val="0"/>
              </a:spcBef>
              <a:spcAft>
                <a:spcPts val="0"/>
              </a:spcAft>
              <a:buSzPts val="2200"/>
              <a:buAutoNum type="arabicPeriod"/>
            </a:pPr>
            <a:r>
              <a:rPr lang="en-GB" sz="2200" b="1"/>
              <a:t>EndNote</a:t>
            </a:r>
            <a:r>
              <a:rPr lang="en-GB" sz="2200"/>
              <a:t>: Paid but offers advanced features for professional use</a:t>
            </a:r>
            <a:endParaRPr sz="2200"/>
          </a:p>
          <a:p>
            <a:pPr marL="457200" lvl="0" indent="-368300" algn="l" rtl="0">
              <a:spcBef>
                <a:spcPts val="0"/>
              </a:spcBef>
              <a:spcAft>
                <a:spcPts val="0"/>
              </a:spcAft>
              <a:buSzPts val="2200"/>
              <a:buAutoNum type="arabicPeriod"/>
            </a:pPr>
            <a:r>
              <a:rPr lang="en-GB" sz="2200" b="1"/>
              <a:t>BibTeX</a:t>
            </a:r>
            <a:r>
              <a:rPr lang="en-GB" sz="2200"/>
              <a:t>: Reference manager for programmatic software systems like </a:t>
            </a:r>
            <a:r>
              <a:rPr lang="en-GB" sz="2200" u="sng">
                <a:solidFill>
                  <a:schemeClr val="hlink"/>
                </a:solidFill>
                <a:hlinkClick r:id="rId3"/>
              </a:rPr>
              <a:t>Overleaf</a:t>
            </a:r>
            <a:r>
              <a:rPr lang="en-GB" sz="2200"/>
              <a:t>, </a:t>
            </a:r>
            <a:r>
              <a:rPr lang="en-GB" sz="2200" u="sng">
                <a:solidFill>
                  <a:schemeClr val="hlink"/>
                </a:solidFill>
                <a:hlinkClick r:id="rId4"/>
              </a:rPr>
              <a:t>RMarkdown</a:t>
            </a:r>
            <a:r>
              <a:rPr lang="en-GB" sz="2200"/>
              <a:t>, </a:t>
            </a:r>
            <a:r>
              <a:rPr lang="en-GB" sz="2200" u="sng">
                <a:solidFill>
                  <a:schemeClr val="hlink"/>
                </a:solidFill>
                <a:hlinkClick r:id="rId5"/>
              </a:rPr>
              <a:t>Quarto</a:t>
            </a:r>
            <a:r>
              <a:rPr lang="en-GB" sz="2200"/>
              <a:t> or </a:t>
            </a:r>
            <a:r>
              <a:rPr lang="en-GB" sz="2200" u="sng">
                <a:solidFill>
                  <a:schemeClr val="hlink"/>
                </a:solidFill>
                <a:hlinkClick r:id="rId6"/>
              </a:rPr>
              <a:t>LaTeX</a:t>
            </a:r>
            <a:r>
              <a:rPr lang="en-GB" sz="2200"/>
              <a:t>.  </a:t>
            </a:r>
            <a:endParaRPr sz="2200"/>
          </a:p>
          <a:p>
            <a:pPr marL="0" lvl="0" indent="0" algn="l" rtl="0">
              <a:spcBef>
                <a:spcPts val="1000"/>
              </a:spcBef>
              <a:spcAft>
                <a:spcPts val="0"/>
              </a:spcAft>
              <a:buNone/>
            </a:pPr>
            <a:endParaRPr/>
          </a:p>
        </p:txBody>
      </p:sp>
      <p:sp>
        <p:nvSpPr>
          <p:cNvPr id="273" name="Google Shape;273;g32991956ea4_0_39"/>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33</a:t>
            </a:fld>
            <a:endParaRPr sz="1800" b="0" u="none">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99c83394c_0_6"/>
          <p:cNvPicPr preferRelativeResize="0"/>
          <p:nvPr/>
        </p:nvPicPr>
        <p:blipFill>
          <a:blip r:embed="rId3">
            <a:alphaModFix/>
          </a:blip>
          <a:stretch>
            <a:fillRect/>
          </a:stretch>
        </p:blipFill>
        <p:spPr>
          <a:xfrm>
            <a:off x="161025" y="74900"/>
            <a:ext cx="2000201" cy="924775"/>
          </a:xfrm>
          <a:prstGeom prst="rect">
            <a:avLst/>
          </a:prstGeom>
          <a:noFill/>
          <a:ln>
            <a:noFill/>
          </a:ln>
        </p:spPr>
      </p:pic>
      <p:sp>
        <p:nvSpPr>
          <p:cNvPr id="280" name="Google Shape;280;g3299c83394c_0_6"/>
          <p:cNvSpPr txBox="1"/>
          <p:nvPr/>
        </p:nvSpPr>
        <p:spPr>
          <a:xfrm>
            <a:off x="3624000" y="74900"/>
            <a:ext cx="84747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rPr>
              <a:t>Literature review for the research question: </a:t>
            </a:r>
            <a:endParaRPr sz="1600">
              <a:solidFill>
                <a:schemeClr val="dk1"/>
              </a:solidFill>
            </a:endParaRPr>
          </a:p>
          <a:p>
            <a:pPr marL="0" lvl="0" indent="0" algn="l" rtl="0">
              <a:spcBef>
                <a:spcPts val="0"/>
              </a:spcBef>
              <a:spcAft>
                <a:spcPts val="0"/>
              </a:spcAft>
              <a:buNone/>
            </a:pPr>
            <a:r>
              <a:rPr lang="en-GB" sz="1600" b="1">
                <a:solidFill>
                  <a:schemeClr val="dk1"/>
                </a:solidFill>
              </a:rPr>
              <a:t>What is the geographical burden of soil-transmitted helminths in Sub Saharan Africa?</a:t>
            </a:r>
            <a:endParaRPr sz="1600" b="1">
              <a:solidFill>
                <a:schemeClr val="dk1"/>
              </a:solidFill>
            </a:endParaRPr>
          </a:p>
        </p:txBody>
      </p:sp>
      <p:pic>
        <p:nvPicPr>
          <p:cNvPr id="281" name="Google Shape;281;g3299c83394c_0_6"/>
          <p:cNvPicPr preferRelativeResize="0"/>
          <p:nvPr/>
        </p:nvPicPr>
        <p:blipFill>
          <a:blip r:embed="rId4">
            <a:alphaModFix/>
          </a:blip>
          <a:stretch>
            <a:fillRect/>
          </a:stretch>
        </p:blipFill>
        <p:spPr>
          <a:xfrm>
            <a:off x="234100" y="1741725"/>
            <a:ext cx="3791224" cy="4932851"/>
          </a:xfrm>
          <a:prstGeom prst="rect">
            <a:avLst/>
          </a:prstGeom>
          <a:noFill/>
          <a:ln w="9525" cap="flat" cmpd="sng">
            <a:solidFill>
              <a:schemeClr val="dk2"/>
            </a:solidFill>
            <a:prstDash val="solid"/>
            <a:round/>
            <a:headEnd type="none" w="sm" len="sm"/>
            <a:tailEnd type="none" w="sm" len="sm"/>
          </a:ln>
        </p:spPr>
      </p:pic>
      <p:pic>
        <p:nvPicPr>
          <p:cNvPr id="282" name="Google Shape;282;g3299c83394c_0_6"/>
          <p:cNvPicPr preferRelativeResize="0"/>
          <p:nvPr/>
        </p:nvPicPr>
        <p:blipFill>
          <a:blip r:embed="rId5">
            <a:alphaModFix/>
          </a:blip>
          <a:stretch>
            <a:fillRect/>
          </a:stretch>
        </p:blipFill>
        <p:spPr>
          <a:xfrm>
            <a:off x="234101" y="1128050"/>
            <a:ext cx="640900" cy="591600"/>
          </a:xfrm>
          <a:prstGeom prst="rect">
            <a:avLst/>
          </a:prstGeom>
          <a:noFill/>
          <a:ln w="9525" cap="flat" cmpd="sng">
            <a:solidFill>
              <a:schemeClr val="dk2"/>
            </a:solidFill>
            <a:prstDash val="solid"/>
            <a:round/>
            <a:headEnd type="none" w="sm" len="sm"/>
            <a:tailEnd type="none" w="sm" len="sm"/>
          </a:ln>
        </p:spPr>
      </p:pic>
      <p:cxnSp>
        <p:nvCxnSpPr>
          <p:cNvPr id="283" name="Google Shape;283;g3299c83394c_0_6"/>
          <p:cNvCxnSpPr/>
          <p:nvPr/>
        </p:nvCxnSpPr>
        <p:spPr>
          <a:xfrm rot="10800000">
            <a:off x="875050" y="1128075"/>
            <a:ext cx="623400" cy="6315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g3299c83394c_0_6"/>
          <p:cNvCxnSpPr/>
          <p:nvPr/>
        </p:nvCxnSpPr>
        <p:spPr>
          <a:xfrm rot="10800000">
            <a:off x="248625" y="1722425"/>
            <a:ext cx="1174500" cy="1677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g3299c83394c_0_6"/>
          <p:cNvSpPr txBox="1"/>
          <p:nvPr/>
        </p:nvSpPr>
        <p:spPr>
          <a:xfrm>
            <a:off x="1535750" y="1100850"/>
            <a:ext cx="26175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[1.] This button exports the paper into your reference manager</a:t>
            </a:r>
            <a:endParaRPr sz="1200">
              <a:solidFill>
                <a:schemeClr val="dk1"/>
              </a:solidFill>
            </a:endParaRPr>
          </a:p>
        </p:txBody>
      </p:sp>
      <p:sp>
        <p:nvSpPr>
          <p:cNvPr id="286" name="Google Shape;286;g3299c83394c_0_6"/>
          <p:cNvSpPr/>
          <p:nvPr/>
        </p:nvSpPr>
        <p:spPr>
          <a:xfrm>
            <a:off x="4253413" y="1759575"/>
            <a:ext cx="6963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7" name="Google Shape;287;g3299c83394c_0_6"/>
          <p:cNvPicPr preferRelativeResize="0"/>
          <p:nvPr/>
        </p:nvPicPr>
        <p:blipFill>
          <a:blip r:embed="rId6">
            <a:alphaModFix/>
          </a:blip>
          <a:stretch>
            <a:fillRect/>
          </a:stretch>
        </p:blipFill>
        <p:spPr>
          <a:xfrm>
            <a:off x="5177800" y="1746500"/>
            <a:ext cx="6743675" cy="1507175"/>
          </a:xfrm>
          <a:prstGeom prst="rect">
            <a:avLst/>
          </a:prstGeom>
          <a:noFill/>
          <a:ln w="9525" cap="flat" cmpd="sng">
            <a:solidFill>
              <a:schemeClr val="dk2"/>
            </a:solidFill>
            <a:prstDash val="solid"/>
            <a:round/>
            <a:headEnd type="none" w="sm" len="sm"/>
            <a:tailEnd type="none" w="sm" len="sm"/>
          </a:ln>
        </p:spPr>
      </p:pic>
      <p:sp>
        <p:nvSpPr>
          <p:cNvPr id="288" name="Google Shape;288;g3299c83394c_0_6"/>
          <p:cNvSpPr txBox="1"/>
          <p:nvPr/>
        </p:nvSpPr>
        <p:spPr>
          <a:xfrm>
            <a:off x="5208838" y="1049675"/>
            <a:ext cx="66816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[2.] The user interface of reference manager. You can manage your list of references efficiently, and even read, annotate and categorise papers accordingly to the research theme for literature review</a:t>
            </a:r>
            <a:endParaRPr sz="1200">
              <a:solidFill>
                <a:schemeClr val="dk1"/>
              </a:solidFill>
            </a:endParaRPr>
          </a:p>
        </p:txBody>
      </p:sp>
      <p:pic>
        <p:nvPicPr>
          <p:cNvPr id="289" name="Google Shape;289;g3299c83394c_0_6"/>
          <p:cNvPicPr preferRelativeResize="0"/>
          <p:nvPr/>
        </p:nvPicPr>
        <p:blipFill>
          <a:blip r:embed="rId7">
            <a:alphaModFix/>
          </a:blip>
          <a:stretch>
            <a:fillRect/>
          </a:stretch>
        </p:blipFill>
        <p:spPr>
          <a:xfrm>
            <a:off x="5208838" y="3981915"/>
            <a:ext cx="6681600" cy="768060"/>
          </a:xfrm>
          <a:prstGeom prst="rect">
            <a:avLst/>
          </a:prstGeom>
          <a:noFill/>
          <a:ln w="9525" cap="flat" cmpd="sng">
            <a:solidFill>
              <a:schemeClr val="dk2"/>
            </a:solidFill>
            <a:prstDash val="solid"/>
            <a:round/>
            <a:headEnd type="none" w="sm" len="sm"/>
            <a:tailEnd type="none" w="sm" len="sm"/>
          </a:ln>
        </p:spPr>
      </p:pic>
      <p:sp>
        <p:nvSpPr>
          <p:cNvPr id="290" name="Google Shape;290;g3299c83394c_0_6"/>
          <p:cNvSpPr/>
          <p:nvPr/>
        </p:nvSpPr>
        <p:spPr>
          <a:xfrm rot="5400000">
            <a:off x="5288075" y="3374200"/>
            <a:ext cx="5466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g3299c83394c_0_6"/>
          <p:cNvSpPr txBox="1"/>
          <p:nvPr/>
        </p:nvSpPr>
        <p:spPr>
          <a:xfrm>
            <a:off x="5819374" y="3245800"/>
            <a:ext cx="61941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[3.] Reference manager is automatically connected to your word processor (e.g., Microsoft Word), which allows the efficient use of adding in-text citation and building your list of references on the fly.</a:t>
            </a:r>
            <a:endParaRPr sz="1200">
              <a:solidFill>
                <a:schemeClr val="dk1"/>
              </a:solidFill>
            </a:endParaRPr>
          </a:p>
        </p:txBody>
      </p:sp>
      <p:sp>
        <p:nvSpPr>
          <p:cNvPr id="292" name="Google Shape;292;g3299c83394c_0_6"/>
          <p:cNvSpPr/>
          <p:nvPr/>
        </p:nvSpPr>
        <p:spPr>
          <a:xfrm rot="5400000">
            <a:off x="5288075" y="4841700"/>
            <a:ext cx="5466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g3299c83394c_0_6"/>
          <p:cNvSpPr txBox="1"/>
          <p:nvPr/>
        </p:nvSpPr>
        <p:spPr>
          <a:xfrm>
            <a:off x="5904599" y="4742100"/>
            <a:ext cx="61941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[4.] The output will be a word document two things: a) body of text with in-text citation and b) bibliography at the end of the document.</a:t>
            </a:r>
            <a:endParaRPr sz="1200">
              <a:solidFill>
                <a:schemeClr val="dk1"/>
              </a:solidFill>
            </a:endParaRPr>
          </a:p>
        </p:txBody>
      </p:sp>
      <p:pic>
        <p:nvPicPr>
          <p:cNvPr id="294" name="Google Shape;294;g3299c83394c_0_6"/>
          <p:cNvPicPr preferRelativeResize="0"/>
          <p:nvPr/>
        </p:nvPicPr>
        <p:blipFill>
          <a:blip r:embed="rId8">
            <a:alphaModFix/>
          </a:blip>
          <a:stretch>
            <a:fillRect/>
          </a:stretch>
        </p:blipFill>
        <p:spPr>
          <a:xfrm>
            <a:off x="8906233" y="5373000"/>
            <a:ext cx="2840741" cy="1323800"/>
          </a:xfrm>
          <a:prstGeom prst="rect">
            <a:avLst/>
          </a:prstGeom>
          <a:noFill/>
          <a:ln>
            <a:noFill/>
          </a:ln>
        </p:spPr>
      </p:pic>
      <p:pic>
        <p:nvPicPr>
          <p:cNvPr id="295" name="Google Shape;295;g3299c83394c_0_6"/>
          <p:cNvPicPr preferRelativeResize="0"/>
          <p:nvPr/>
        </p:nvPicPr>
        <p:blipFill>
          <a:blip r:embed="rId9">
            <a:alphaModFix/>
          </a:blip>
          <a:stretch>
            <a:fillRect/>
          </a:stretch>
        </p:blipFill>
        <p:spPr>
          <a:xfrm>
            <a:off x="5177804" y="5478225"/>
            <a:ext cx="3581723" cy="546600"/>
          </a:xfrm>
          <a:prstGeom prst="rect">
            <a:avLst/>
          </a:prstGeom>
          <a:noFill/>
          <a:ln>
            <a:noFill/>
          </a:ln>
        </p:spPr>
      </p:pic>
      <p:sp>
        <p:nvSpPr>
          <p:cNvPr id="296" name="Google Shape;296;g3299c83394c_0_6"/>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34</a:t>
            </a:fld>
            <a:endParaRPr sz="1800" b="0" u="none">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29d5971ed7_0_29"/>
          <p:cNvSpPr txBox="1">
            <a:spLocks noGrp="1"/>
          </p:cNvSpPr>
          <p:nvPr>
            <p:ph type="title"/>
          </p:nvPr>
        </p:nvSpPr>
        <p:spPr>
          <a:xfrm>
            <a:off x="183700" y="365125"/>
            <a:ext cx="11830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Guidance on setting-up free online reference management software</a:t>
            </a:r>
            <a:endParaRPr/>
          </a:p>
        </p:txBody>
      </p:sp>
      <p:pic>
        <p:nvPicPr>
          <p:cNvPr id="313" name="Google Shape;313;g329d5971ed7_0_29" descr="✉️ Join my newsletter&#10;https://steven-bradburn.beehiiv.com/subscribe&#10;&#10;In this tutorial, I'm going to show you how to use Zotero. Zotero is a free open-source reference manager. I'll show you everything you need to know about Zotero, especially if you are a beginner.&#10;&#10;Download Zotero https://www.zotero.org/download/&#10;Download Zotero Connector https://www.zotero.org/download/connectors&#10;&#10;VIDEO CHAPTERS&#10;00:00 Intro&#10;00:23 How to download and install Zotero&#10;01:23 Overview of Zotero&#10;02:48 Manually adding references to Zotero&#10;03:38 Adding references with an identifier&#10;04:54 Adding references with the Zotero Connector&#10;05:28 How to remove duplicate references&#10;06:01 How to create collections (folders)&#10;06:49 How to add tags&#10;07:46 How to add related references&#10;08:11 How to add notes&#10;08:32 How to use Zotero in Microsoft Word&#10;11:12 How to add/edit citation styles&#10;12:19 Wrapping up&#10;&#10;OTHER REFERENCING TUTORIALS&#10;How To Use Mendeley Reference Manager: https://youtu.be/OzFHGFnAM2Q&#10;How To Use EndNote: https://youtu.be/XpqGuIJbP2I&#10;&#10;HOW I CREATED THIS TUTORIAL (AFFILIATE LINKS)&#10;Screen recorder &amp; editor https://techsmith.z6rjha.net/c/1988496/506622/5161&#10;YouTube SEO https://www.tubebuddy.com/SHTeach &#10;Software (Zotero v5)&#10;&#10;FOLLOW US &#10;Website https://toptipbio.com/&#10;Facebook https://www.facebook.com/TopTipBio/ &#10;Twitter https://twitter.com/TopTipBio&#10;&#10;AFFILIATE DISCLAIMER&#10;Some of the above links are affiliate links, meaning I will earn a commission if a sale is made after clicking on the link." title="How To Use Zotero (A Complete Beginner's Guide)">
            <a:hlinkClick r:id="rId3"/>
          </p:cNvPr>
          <p:cNvPicPr preferRelativeResize="0"/>
          <p:nvPr/>
        </p:nvPicPr>
        <p:blipFill>
          <a:blip r:embed="rId4">
            <a:alphaModFix/>
          </a:blip>
          <a:stretch>
            <a:fillRect/>
          </a:stretch>
        </p:blipFill>
        <p:spPr>
          <a:xfrm>
            <a:off x="440875" y="2088175"/>
            <a:ext cx="5344600" cy="3006350"/>
          </a:xfrm>
          <a:prstGeom prst="rect">
            <a:avLst/>
          </a:prstGeom>
          <a:noFill/>
          <a:ln w="9525" cap="flat" cmpd="sng">
            <a:solidFill>
              <a:schemeClr val="dk2"/>
            </a:solidFill>
            <a:prstDash val="solid"/>
            <a:round/>
            <a:headEnd type="none" w="sm" len="sm"/>
            <a:tailEnd type="none" w="sm" len="sm"/>
          </a:ln>
        </p:spPr>
      </p:pic>
      <p:pic>
        <p:nvPicPr>
          <p:cNvPr id="314" name="Google Shape;314;g329d5971ed7_0_29" descr="✉️ Join my newsletter&#10;https://steven-bradburn.beehiiv.com/subscribe&#10;&#10;In this tutorial, I'm going to show you how to use the Mendeley Reference Manager. The Mendeley Reference Manager is a free reference manager created by Elsevier. I'll show you everything you need to know including how to add references to Microsoft Word.&#10;&#10;DOWNLOAD LINKS&#10;Mendeley Reference Manager: https://www.mendeley.com/reference-management/reference-manager&#10;Mendeley Cite (Word add-on): https://www.mendeley.com/reference-management/mendeley-cite&#10;Mendeley Web Importer (Chrome): https://chrome.google.com/webstore/detail/mendeley-web-importer/dagcmkpagjlhakfdhnbomgmjdpkdklff?hl=en&#10;Mendeley Web Importer (Firefox): https://addons.mozilla.org/en-GB/firefox/addon/mendeley-web-importer/&#10;Mendeley Web Importer (Mac): https://apps.apple.com/us/app/mendeley-web-importer/id1577516695?mt=12&#10;&#10;VIDEO CHAPTERS&#10;00:00 Intro&#10;00:37 How to download and install Mendeley RM&#10;01:33 How to install the Mendeley Web Importer&#10;02:00 Overview of the Mendeley Reference Manager&#10;04:30 How to manually add references&#10;05:11 How to add references via an identifier&#10;05:55 How to use the Mendeley Web Importer&#10;07:01 How to upload a PDF&#10;07:41 Looking around the library&#10;08:21 How to add reference tags&#10;08:47 How to filter reference by tags &amp; authors&#10;09:13 How to delete references&#10;09:36 How to create collections&#10;10:37 How to create private groups&#10;11:30 Using the Notebook&#10;12:13 Annotating PDFs&#10;13:23 Using Mendeley RM in Microsoft Word&#10;15:52 Accessing your Mendeley library online&#10;16:31 Wrapping up&#10;&#10;OTHER REFERENCING TUTORIALS&#10;How To Use Zotero: https://youtu.be/JG7Uq_JFDzE&#10;How To Use EndNote: https://youtu.be/XpqGuIJbP2I&#10;&#10;HOW I CREATED THIS TUTORIAL (AFFILIATE LINKS)&#10;Screen recorder &amp; editor https://techsmith.z6rjha.net/c/1988496/506622/5161&#10;YouTube SEO https://www.tubebuddy.com/SHTeach &#10;Software (Mendeley Reference Manager v2.64.0)&#10;&#10;FOLLOW US &#10;Website https://toptipbio.com/&#10;Facebook https://www.facebook.com/TopTipBio/ &#10;Twitter https://twitter.com/TopTipBio&#10;&#10;AFFILIATE DISCLAIMER&#10;Some of the above links are affiliate links, meaning I will earn a commission if a sale is made after clicking on the link." title="How To Use Mendeley Reference Manager (Complete Beginner's Guide)">
            <a:hlinkClick r:id="rId5"/>
          </p:cNvPr>
          <p:cNvPicPr preferRelativeResize="0"/>
          <p:nvPr/>
        </p:nvPicPr>
        <p:blipFill>
          <a:blip r:embed="rId6">
            <a:alphaModFix/>
          </a:blip>
          <a:stretch>
            <a:fillRect/>
          </a:stretch>
        </p:blipFill>
        <p:spPr>
          <a:xfrm>
            <a:off x="6237200" y="2088175"/>
            <a:ext cx="5344600" cy="3006338"/>
          </a:xfrm>
          <a:prstGeom prst="rect">
            <a:avLst/>
          </a:prstGeom>
          <a:noFill/>
          <a:ln w="9525" cap="flat" cmpd="sng">
            <a:solidFill>
              <a:schemeClr val="dk2"/>
            </a:solidFill>
            <a:prstDash val="solid"/>
            <a:round/>
            <a:headEnd type="none" w="sm" len="sm"/>
            <a:tailEnd type="none" w="sm" len="sm"/>
          </a:ln>
        </p:spPr>
      </p:pic>
      <p:sp>
        <p:nvSpPr>
          <p:cNvPr id="315" name="Google Shape;315;g329d5971ed7_0_29"/>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35</a:t>
            </a:fld>
            <a:endParaRPr sz="1800" b="0" u="none">
              <a:solidFill>
                <a:schemeClr val="dk1"/>
              </a:solidFill>
              <a:latin typeface="Helvetica Neue"/>
              <a:ea typeface="Helvetica Neue"/>
              <a:cs typeface="Helvetica Neue"/>
              <a:sym typeface="Helvetica Neue"/>
            </a:endParaRPr>
          </a:p>
        </p:txBody>
      </p:sp>
      <p:sp>
        <p:nvSpPr>
          <p:cNvPr id="316" name="Google Shape;316;g329d5971ed7_0_29"/>
          <p:cNvSpPr txBox="1"/>
          <p:nvPr/>
        </p:nvSpPr>
        <p:spPr>
          <a:xfrm>
            <a:off x="440875" y="5817050"/>
            <a:ext cx="7617300" cy="7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rPr>
              <a:t>Useful video tutorials on Zotero and Mendeley </a:t>
            </a:r>
            <a:endParaRPr sz="2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3"/>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2452151-F823-42C7-B807-87538181FEE8}"/>
              </a:ext>
            </a:extLst>
          </p:cNvPr>
          <p:cNvPicPr>
            <a:picLocks noChangeAspect="1"/>
          </p:cNvPicPr>
          <p:nvPr/>
        </p:nvPicPr>
        <p:blipFill>
          <a:blip r:embed="rId2"/>
          <a:stretch>
            <a:fillRect/>
          </a:stretch>
        </p:blipFill>
        <p:spPr>
          <a:xfrm>
            <a:off x="147598" y="528799"/>
            <a:ext cx="5477494" cy="3398614"/>
          </a:xfrm>
          <a:prstGeom prst="rect">
            <a:avLst/>
          </a:prstGeom>
        </p:spPr>
      </p:pic>
      <p:sp>
        <p:nvSpPr>
          <p:cNvPr id="4" name="TextBox 3">
            <a:extLst>
              <a:ext uri="{FF2B5EF4-FFF2-40B4-BE49-F238E27FC236}">
                <a16:creationId xmlns:a16="http://schemas.microsoft.com/office/drawing/2014/main" id="{38392F7F-D8C4-1CE2-A2E9-A244715CDB3A}"/>
              </a:ext>
            </a:extLst>
          </p:cNvPr>
          <p:cNvSpPr txBox="1"/>
          <p:nvPr/>
        </p:nvSpPr>
        <p:spPr>
          <a:xfrm>
            <a:off x="2166386" y="3927413"/>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F01FB82E-0061-65AE-04DB-02C55F51A06F}"/>
              </a:ext>
            </a:extLst>
          </p:cNvPr>
          <p:cNvSpPr txBox="1"/>
          <p:nvPr/>
        </p:nvSpPr>
        <p:spPr>
          <a:xfrm>
            <a:off x="7782945" y="3927413"/>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pic>
        <p:nvPicPr>
          <p:cNvPr id="7" name="Picture 6" descr="A green and grey squares&#10;&#10;AI-generated content may be incorrect.">
            <a:extLst>
              <a:ext uri="{FF2B5EF4-FFF2-40B4-BE49-F238E27FC236}">
                <a16:creationId xmlns:a16="http://schemas.microsoft.com/office/drawing/2014/main" id="{14ADDBC7-DCFB-2431-6932-9308F5C91DC4}"/>
              </a:ext>
            </a:extLst>
          </p:cNvPr>
          <p:cNvPicPr>
            <a:picLocks noChangeAspect="1"/>
          </p:cNvPicPr>
          <p:nvPr/>
        </p:nvPicPr>
        <p:blipFill>
          <a:blip r:embed="rId3"/>
          <a:stretch>
            <a:fillRect/>
          </a:stretch>
        </p:blipFill>
        <p:spPr>
          <a:xfrm>
            <a:off x="5909187" y="528799"/>
            <a:ext cx="5625293" cy="3398614"/>
          </a:xfrm>
          <a:prstGeom prst="rect">
            <a:avLst/>
          </a:prstGeom>
        </p:spPr>
      </p:pic>
      <p:sp>
        <p:nvSpPr>
          <p:cNvPr id="8" name="TextBox 7">
            <a:extLst>
              <a:ext uri="{FF2B5EF4-FFF2-40B4-BE49-F238E27FC236}">
                <a16:creationId xmlns:a16="http://schemas.microsoft.com/office/drawing/2014/main" id="{938EE5F2-10DF-0F93-F01C-39BC99E826B8}"/>
              </a:ext>
            </a:extLst>
          </p:cNvPr>
          <p:cNvSpPr txBox="1"/>
          <p:nvPr/>
        </p:nvSpPr>
        <p:spPr>
          <a:xfrm>
            <a:off x="148385" y="4445376"/>
            <a:ext cx="316208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Geoprocessing Techniques</a:t>
            </a:r>
          </a:p>
        </p:txBody>
      </p:sp>
      <p:pic>
        <p:nvPicPr>
          <p:cNvPr id="10" name="Picture 9" descr="A list of black text&#10;&#10;AI-generated content may be incorrect.">
            <a:extLst>
              <a:ext uri="{FF2B5EF4-FFF2-40B4-BE49-F238E27FC236}">
                <a16:creationId xmlns:a16="http://schemas.microsoft.com/office/drawing/2014/main" id="{7916A705-F522-854E-59EE-6A024FD375D2}"/>
              </a:ext>
            </a:extLst>
          </p:cNvPr>
          <p:cNvPicPr>
            <a:picLocks noChangeAspect="1"/>
          </p:cNvPicPr>
          <p:nvPr/>
        </p:nvPicPr>
        <p:blipFill>
          <a:blip r:embed="rId4"/>
          <a:stretch>
            <a:fillRect/>
          </a:stretch>
        </p:blipFill>
        <p:spPr>
          <a:xfrm>
            <a:off x="147598" y="4819569"/>
            <a:ext cx="2158184" cy="1946055"/>
          </a:xfrm>
          <a:prstGeom prst="rect">
            <a:avLst/>
          </a:prstGeom>
        </p:spPr>
      </p:pic>
      <p:sp>
        <p:nvSpPr>
          <p:cNvPr id="11" name="TextBox 10">
            <a:extLst>
              <a:ext uri="{FF2B5EF4-FFF2-40B4-BE49-F238E27FC236}">
                <a16:creationId xmlns:a16="http://schemas.microsoft.com/office/drawing/2014/main" id="{5A9B1CD2-4C60-8420-365F-DCF49B61CC38}"/>
              </a:ext>
            </a:extLst>
          </p:cNvPr>
          <p:cNvSpPr txBox="1"/>
          <p:nvPr/>
        </p:nvSpPr>
        <p:spPr>
          <a:xfrm>
            <a:off x="147598" y="10836"/>
            <a:ext cx="5604739"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2: Graphical Representation of Spatial Data</a:t>
            </a:r>
          </a:p>
        </p:txBody>
      </p:sp>
      <p:sp>
        <p:nvSpPr>
          <p:cNvPr id="12" name="Slide Number Placeholder 3">
            <a:extLst>
              <a:ext uri="{FF2B5EF4-FFF2-40B4-BE49-F238E27FC236}">
                <a16:creationId xmlns:a16="http://schemas.microsoft.com/office/drawing/2014/main" id="{62A30BBB-B8F7-9011-B09D-2DA1C1790E6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2396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1DC1284-9B94-AC7F-81A0-79700414C1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FFD64871-D191-016F-E565-DBF12973AA00}"/>
              </a:ext>
            </a:extLst>
          </p:cNvPr>
          <p:cNvSpPr txBox="1"/>
          <p:nvPr/>
        </p:nvSpPr>
        <p:spPr>
          <a:xfrm>
            <a:off x="147598" y="10836"/>
            <a:ext cx="531940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3: Spatial Autocorrelation &amp; Dependence</a:t>
            </a:r>
          </a:p>
        </p:txBody>
      </p:sp>
      <p:pic>
        <p:nvPicPr>
          <p:cNvPr id="4" name="Picture 3" descr="Map&#10;&#10;Description automatically generated with medium confidence">
            <a:extLst>
              <a:ext uri="{FF2B5EF4-FFF2-40B4-BE49-F238E27FC236}">
                <a16:creationId xmlns:a16="http://schemas.microsoft.com/office/drawing/2014/main" id="{23C05DF7-834E-7D5E-2951-572CC59AB0F7}"/>
              </a:ext>
            </a:extLst>
          </p:cNvPr>
          <p:cNvPicPr>
            <a:picLocks noChangeAspect="1"/>
          </p:cNvPicPr>
          <p:nvPr/>
        </p:nvPicPr>
        <p:blipFill>
          <a:blip r:embed="rId2"/>
          <a:stretch>
            <a:fillRect/>
          </a:stretch>
        </p:blipFill>
        <p:spPr>
          <a:xfrm>
            <a:off x="6540101" y="1418146"/>
            <a:ext cx="4863585" cy="4385057"/>
          </a:xfrm>
          <a:prstGeom prst="rect">
            <a:avLst/>
          </a:prstGeom>
        </p:spPr>
      </p:pic>
      <p:sp>
        <p:nvSpPr>
          <p:cNvPr id="5" name="TextBox 4">
            <a:extLst>
              <a:ext uri="{FF2B5EF4-FFF2-40B4-BE49-F238E27FC236}">
                <a16:creationId xmlns:a16="http://schemas.microsoft.com/office/drawing/2014/main" id="{E5FB6A9E-EC7D-C223-DB3B-F0BF78C6B046}"/>
              </a:ext>
            </a:extLst>
          </p:cNvPr>
          <p:cNvSpPr txBox="1"/>
          <p:nvPr/>
        </p:nvSpPr>
        <p:spPr>
          <a:xfrm>
            <a:off x="6520249" y="5803203"/>
            <a:ext cx="5295699"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helps us to know whether the LISA estimates are statistically significant or not.</a:t>
            </a:r>
          </a:p>
        </p:txBody>
      </p:sp>
      <p:sp>
        <p:nvSpPr>
          <p:cNvPr id="8" name="TextBox 7">
            <a:extLst>
              <a:ext uri="{FF2B5EF4-FFF2-40B4-BE49-F238E27FC236}">
                <a16:creationId xmlns:a16="http://schemas.microsoft.com/office/drawing/2014/main" id="{ABD31578-C0AA-447A-0739-7A02C316FC00}"/>
              </a:ext>
            </a:extLst>
          </p:cNvPr>
          <p:cNvSpPr txBox="1"/>
          <p:nvPr/>
        </p:nvSpPr>
        <p:spPr>
          <a:xfrm>
            <a:off x="356685" y="926533"/>
            <a:ext cx="5909276" cy="3139321"/>
          </a:xfrm>
          <a:prstGeom prst="rect">
            <a:avLst/>
          </a:prstGeom>
          <a:noFill/>
        </p:spPr>
        <p:txBody>
          <a:bodyPr wrap="square" rtlCol="0">
            <a:spAutoFit/>
          </a:bodyPr>
          <a:lstStyle/>
          <a:p>
            <a:r>
              <a:rPr lang="en-GB" b="1" dirty="0">
                <a:latin typeface="Arial" panose="020B0604020202020204" pitchFamily="34" charset="0"/>
                <a:ea typeface="Helvetica Neue Thin" panose="020B0403020202020204" pitchFamily="34" charset="0"/>
                <a:cs typeface="Arial" panose="020B0604020202020204" pitchFamily="34" charset="0"/>
              </a:rPr>
              <a:t>Global Test</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The patterns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are not random (i.e., clustered/dispersed).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dirty="0">
                <a:latin typeface="Helvetica Neue Thin" panose="020B0403020202020204" pitchFamily="34" charset="0"/>
                <a:ea typeface="Helvetica Neue Thin" panose="020B0403020202020204" pitchFamily="34" charset="0"/>
              </a:rPr>
              <a:t>How to perform Global Moran’s I test to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9" name="TextBox 8">
            <a:extLst>
              <a:ext uri="{FF2B5EF4-FFF2-40B4-BE49-F238E27FC236}">
                <a16:creationId xmlns:a16="http://schemas.microsoft.com/office/drawing/2014/main" id="{A2AD4CBF-26DE-C6E3-ADD6-4064F98351B6}"/>
              </a:ext>
            </a:extLst>
          </p:cNvPr>
          <p:cNvSpPr txBox="1"/>
          <p:nvPr/>
        </p:nvSpPr>
        <p:spPr>
          <a:xfrm>
            <a:off x="6520249" y="926533"/>
            <a:ext cx="130516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Local Test</a:t>
            </a:r>
          </a:p>
        </p:txBody>
      </p:sp>
    </p:spTree>
    <p:extLst>
      <p:ext uri="{BB962C8B-B14F-4D97-AF65-F5344CB8AC3E}">
        <p14:creationId xmlns:p14="http://schemas.microsoft.com/office/powerpoint/2010/main" val="13522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10;&#10;Description automatically generated with low confidence">
            <a:extLst>
              <a:ext uri="{FF2B5EF4-FFF2-40B4-BE49-F238E27FC236}">
                <a16:creationId xmlns:a16="http://schemas.microsoft.com/office/drawing/2014/main" id="{3213C197-C222-1972-93FE-F45D23230323}"/>
              </a:ext>
            </a:extLst>
          </p:cNvPr>
          <p:cNvPicPr>
            <a:picLocks noChangeAspect="1"/>
          </p:cNvPicPr>
          <p:nvPr/>
        </p:nvPicPr>
        <p:blipFill>
          <a:blip r:embed="rId2"/>
          <a:srcRect l="11432"/>
          <a:stretch>
            <a:fillRect/>
          </a:stretch>
        </p:blipFill>
        <p:spPr>
          <a:xfrm>
            <a:off x="220348" y="1547139"/>
            <a:ext cx="4311333" cy="3763722"/>
          </a:xfrm>
          <a:prstGeom prst="rect">
            <a:avLst/>
          </a:prstGeom>
        </p:spPr>
      </p:pic>
      <p:pic>
        <p:nvPicPr>
          <p:cNvPr id="3" name="Picture 2" descr="Map&#10;&#10;Description automatically generated">
            <a:extLst>
              <a:ext uri="{FF2B5EF4-FFF2-40B4-BE49-F238E27FC236}">
                <a16:creationId xmlns:a16="http://schemas.microsoft.com/office/drawing/2014/main" id="{B5B5F7BD-16B8-EC44-46E7-7BBDBF5A2C4A}"/>
              </a:ext>
            </a:extLst>
          </p:cNvPr>
          <p:cNvPicPr>
            <a:picLocks noChangeAspect="1"/>
          </p:cNvPicPr>
          <p:nvPr/>
        </p:nvPicPr>
        <p:blipFill rotWithShape="1">
          <a:blip r:embed="rId3"/>
          <a:srcRect r="18791"/>
          <a:stretch/>
        </p:blipFill>
        <p:spPr>
          <a:xfrm>
            <a:off x="3949465" y="1622491"/>
            <a:ext cx="3961635" cy="3763723"/>
          </a:xfrm>
          <a:prstGeom prst="rect">
            <a:avLst/>
          </a:prstGeom>
        </p:spPr>
      </p:pic>
      <p:pic>
        <p:nvPicPr>
          <p:cNvPr id="5" name="Picture 4" descr="A map of the state of kenya&#10;&#10;AI-generated content may be incorrect.">
            <a:extLst>
              <a:ext uri="{FF2B5EF4-FFF2-40B4-BE49-F238E27FC236}">
                <a16:creationId xmlns:a16="http://schemas.microsoft.com/office/drawing/2014/main" id="{E8E7BBB1-9FB0-D2FC-DF1B-8F35923FFC3C}"/>
              </a:ext>
            </a:extLst>
          </p:cNvPr>
          <p:cNvPicPr>
            <a:picLocks noChangeAspect="1"/>
          </p:cNvPicPr>
          <p:nvPr/>
        </p:nvPicPr>
        <p:blipFill>
          <a:blip r:embed="rId4"/>
          <a:stretch>
            <a:fillRect/>
          </a:stretch>
        </p:blipFill>
        <p:spPr>
          <a:xfrm>
            <a:off x="7984278" y="1707264"/>
            <a:ext cx="3987374" cy="3763723"/>
          </a:xfrm>
          <a:prstGeom prst="rect">
            <a:avLst/>
          </a:prstGeom>
        </p:spPr>
      </p:pic>
      <p:sp>
        <p:nvSpPr>
          <p:cNvPr id="6" name="TextBox 5">
            <a:extLst>
              <a:ext uri="{FF2B5EF4-FFF2-40B4-BE49-F238E27FC236}">
                <a16:creationId xmlns:a16="http://schemas.microsoft.com/office/drawing/2014/main" id="{307F03AB-80B2-4875-FA80-C1A4B4165B3C}"/>
              </a:ext>
            </a:extLst>
          </p:cNvPr>
          <p:cNvSpPr txBox="1"/>
          <p:nvPr/>
        </p:nvSpPr>
        <p:spPr>
          <a:xfrm>
            <a:off x="147598" y="10836"/>
            <a:ext cx="3411190"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4: Suitability Mapping I</a:t>
            </a:r>
          </a:p>
        </p:txBody>
      </p:sp>
      <p:sp>
        <p:nvSpPr>
          <p:cNvPr id="7" name="TextBox 6">
            <a:extLst>
              <a:ext uri="{FF2B5EF4-FFF2-40B4-BE49-F238E27FC236}">
                <a16:creationId xmlns:a16="http://schemas.microsoft.com/office/drawing/2014/main" id="{25419E74-740D-C12F-BA91-2BE613A92CB9}"/>
              </a:ext>
            </a:extLst>
          </p:cNvPr>
          <p:cNvSpPr txBox="1"/>
          <p:nvPr/>
        </p:nvSpPr>
        <p:spPr>
          <a:xfrm>
            <a:off x="369869" y="1030817"/>
            <a:ext cx="449353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Simple Overlays: Booleans &amp; Rankings</a:t>
            </a:r>
          </a:p>
        </p:txBody>
      </p:sp>
      <p:sp>
        <p:nvSpPr>
          <p:cNvPr id="8" name="TextBox 7">
            <a:extLst>
              <a:ext uri="{FF2B5EF4-FFF2-40B4-BE49-F238E27FC236}">
                <a16:creationId xmlns:a16="http://schemas.microsoft.com/office/drawing/2014/main" id="{1601972C-B76E-FDA3-2346-87295861D232}"/>
              </a:ext>
            </a:extLst>
          </p:cNvPr>
          <p:cNvSpPr txBox="1"/>
          <p:nvPr/>
        </p:nvSpPr>
        <p:spPr>
          <a:xfrm>
            <a:off x="8158685" y="1034218"/>
            <a:ext cx="3638560"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Multi-Decision Criteria Analysis</a:t>
            </a:r>
          </a:p>
        </p:txBody>
      </p:sp>
      <p:sp>
        <p:nvSpPr>
          <p:cNvPr id="9" name="Slide Number Placeholder 3">
            <a:extLst>
              <a:ext uri="{FF2B5EF4-FFF2-40B4-BE49-F238E27FC236}">
                <a16:creationId xmlns:a16="http://schemas.microsoft.com/office/drawing/2014/main" id="{D8345E6C-A471-E67D-B078-2D69215771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67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2C8E9EB-7EBC-98AB-B2A4-E268619FF44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29DE751B-FEED-72DB-FA4A-9AF70CB59DB6}"/>
              </a:ext>
            </a:extLst>
          </p:cNvPr>
          <p:cNvSpPr txBox="1"/>
          <p:nvPr/>
        </p:nvSpPr>
        <p:spPr>
          <a:xfrm>
            <a:off x="315584" y="79662"/>
            <a:ext cx="3411190"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5: Suitability Mapping II</a:t>
            </a:r>
          </a:p>
        </p:txBody>
      </p:sp>
      <p:pic>
        <p:nvPicPr>
          <p:cNvPr id="4" name="Picture 3" descr="Map&#10;&#10;Description automatically generated">
            <a:extLst>
              <a:ext uri="{FF2B5EF4-FFF2-40B4-BE49-F238E27FC236}">
                <a16:creationId xmlns:a16="http://schemas.microsoft.com/office/drawing/2014/main" id="{827E38A3-2630-518C-D8C4-438E71CFDF54}"/>
              </a:ext>
            </a:extLst>
          </p:cNvPr>
          <p:cNvPicPr>
            <a:picLocks noChangeAspect="1"/>
          </p:cNvPicPr>
          <p:nvPr/>
        </p:nvPicPr>
        <p:blipFill>
          <a:blip r:embed="rId2"/>
          <a:stretch>
            <a:fillRect/>
          </a:stretch>
        </p:blipFill>
        <p:spPr>
          <a:xfrm>
            <a:off x="315584" y="973394"/>
            <a:ext cx="5483563" cy="4759764"/>
          </a:xfrm>
          <a:prstGeom prst="rect">
            <a:avLst/>
          </a:prstGeom>
          <a:ln>
            <a:solidFill>
              <a:schemeClr val="tx1"/>
            </a:solidFill>
          </a:ln>
        </p:spPr>
      </p:pic>
      <p:pic>
        <p:nvPicPr>
          <p:cNvPr id="5" name="Picture 4" descr="Diagram&#10;&#10;Description automatically generated">
            <a:extLst>
              <a:ext uri="{FF2B5EF4-FFF2-40B4-BE49-F238E27FC236}">
                <a16:creationId xmlns:a16="http://schemas.microsoft.com/office/drawing/2014/main" id="{3D31601A-8D5D-AB7A-4793-E3AB791825CA}"/>
              </a:ext>
            </a:extLst>
          </p:cNvPr>
          <p:cNvPicPr>
            <a:picLocks noChangeAspect="1"/>
          </p:cNvPicPr>
          <p:nvPr/>
        </p:nvPicPr>
        <p:blipFill>
          <a:blip r:embed="rId3"/>
          <a:stretch>
            <a:fillRect/>
          </a:stretch>
        </p:blipFill>
        <p:spPr>
          <a:xfrm>
            <a:off x="6416604" y="973394"/>
            <a:ext cx="5028144" cy="4759765"/>
          </a:xfrm>
          <a:prstGeom prst="rect">
            <a:avLst/>
          </a:prstGeom>
          <a:ln>
            <a:solidFill>
              <a:schemeClr val="tx1"/>
            </a:solidFill>
          </a:ln>
        </p:spPr>
      </p:pic>
      <p:sp>
        <p:nvSpPr>
          <p:cNvPr id="7" name="TextBox 6">
            <a:extLst>
              <a:ext uri="{FF2B5EF4-FFF2-40B4-BE49-F238E27FC236}">
                <a16:creationId xmlns:a16="http://schemas.microsoft.com/office/drawing/2014/main" id="{B0B82F1F-E719-2F6F-6A17-511CACB85E14}"/>
              </a:ext>
            </a:extLst>
          </p:cNvPr>
          <p:cNvSpPr txBox="1"/>
          <p:nvPr/>
        </p:nvSpPr>
        <p:spPr>
          <a:xfrm>
            <a:off x="6411584" y="5772386"/>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2216655-72C5-7F64-80E2-88BC7D6E9F8F}"/>
              </a:ext>
            </a:extLst>
          </p:cNvPr>
          <p:cNvSpPr txBox="1"/>
          <p:nvPr/>
        </p:nvSpPr>
        <p:spPr>
          <a:xfrm>
            <a:off x="315584" y="5769446"/>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80FD31A-8211-C037-F0A2-1D4FF115A132}"/>
              </a:ext>
            </a:extLst>
          </p:cNvPr>
          <p:cNvSpPr txBox="1"/>
          <p:nvPr/>
        </p:nvSpPr>
        <p:spPr>
          <a:xfrm>
            <a:off x="315584" y="503778"/>
            <a:ext cx="2890535"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Ecological Niche Models</a:t>
            </a:r>
          </a:p>
        </p:txBody>
      </p:sp>
    </p:spTree>
    <p:extLst>
      <p:ext uri="{BB962C8B-B14F-4D97-AF65-F5344CB8AC3E}">
        <p14:creationId xmlns:p14="http://schemas.microsoft.com/office/powerpoint/2010/main" val="185365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39634-E379-4C37-6A92-16C7EF4EB100}"/>
              </a:ext>
            </a:extLst>
          </p:cNvPr>
          <p:cNvSpPr txBox="1"/>
          <p:nvPr/>
        </p:nvSpPr>
        <p:spPr>
          <a:xfrm>
            <a:off x="3697606" y="794589"/>
            <a:ext cx="2908168"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level from the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Kriging model</a:t>
            </a:r>
          </a:p>
        </p:txBody>
      </p:sp>
      <p:pic>
        <p:nvPicPr>
          <p:cNvPr id="3" name="Picture 2" descr="Diagram&#10;&#10;Description automatically generated">
            <a:extLst>
              <a:ext uri="{FF2B5EF4-FFF2-40B4-BE49-F238E27FC236}">
                <a16:creationId xmlns:a16="http://schemas.microsoft.com/office/drawing/2014/main" id="{B67D5FD8-69D8-8E6F-E6CF-1D917ED2D797}"/>
              </a:ext>
            </a:extLst>
          </p:cNvPr>
          <p:cNvPicPr>
            <a:picLocks noChangeAspect="1"/>
          </p:cNvPicPr>
          <p:nvPr/>
        </p:nvPicPr>
        <p:blipFill>
          <a:blip r:embed="rId2"/>
          <a:stretch>
            <a:fillRect/>
          </a:stretch>
        </p:blipFill>
        <p:spPr>
          <a:xfrm>
            <a:off x="3601336" y="1340791"/>
            <a:ext cx="4180818" cy="2763120"/>
          </a:xfrm>
          <a:prstGeom prst="rect">
            <a:avLst/>
          </a:prstGeom>
        </p:spPr>
      </p:pic>
      <p:sp>
        <p:nvSpPr>
          <p:cNvPr id="4" name="TextBox 3">
            <a:extLst>
              <a:ext uri="{FF2B5EF4-FFF2-40B4-BE49-F238E27FC236}">
                <a16:creationId xmlns:a16="http://schemas.microsoft.com/office/drawing/2014/main" id="{E3638353-B582-C931-D3DE-38C99B305183}"/>
              </a:ext>
            </a:extLst>
          </p:cNvPr>
          <p:cNvSpPr txBox="1"/>
          <p:nvPr/>
        </p:nvSpPr>
        <p:spPr>
          <a:xfrm>
            <a:off x="7782154" y="833674"/>
            <a:ext cx="3334567"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Uncertainty for the 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levels from the Kriging model</a:t>
            </a:r>
          </a:p>
        </p:txBody>
      </p:sp>
      <p:pic>
        <p:nvPicPr>
          <p:cNvPr id="5" name="Picture 4" descr="A picture containing text&#10;&#10;Description automatically generated">
            <a:extLst>
              <a:ext uri="{FF2B5EF4-FFF2-40B4-BE49-F238E27FC236}">
                <a16:creationId xmlns:a16="http://schemas.microsoft.com/office/drawing/2014/main" id="{898441E6-08BD-BA4A-2FC7-A7AD35096C17}"/>
              </a:ext>
            </a:extLst>
          </p:cNvPr>
          <p:cNvPicPr>
            <a:picLocks noChangeAspect="1"/>
          </p:cNvPicPr>
          <p:nvPr/>
        </p:nvPicPr>
        <p:blipFill>
          <a:blip r:embed="rId3"/>
          <a:stretch>
            <a:fillRect/>
          </a:stretch>
        </p:blipFill>
        <p:spPr>
          <a:xfrm>
            <a:off x="7782154" y="1495810"/>
            <a:ext cx="4289627" cy="2463721"/>
          </a:xfrm>
          <a:prstGeom prst="rect">
            <a:avLst/>
          </a:prstGeom>
        </p:spPr>
      </p:pic>
      <p:pic>
        <p:nvPicPr>
          <p:cNvPr id="6" name="Picture 5" descr="A graph of a function&#10;&#10;Description automatically generated">
            <a:extLst>
              <a:ext uri="{FF2B5EF4-FFF2-40B4-BE49-F238E27FC236}">
                <a16:creationId xmlns:a16="http://schemas.microsoft.com/office/drawing/2014/main" id="{9B1F3858-169B-F776-BD7D-8D89DF1E9A4B}"/>
              </a:ext>
            </a:extLst>
          </p:cNvPr>
          <p:cNvPicPr>
            <a:picLocks noChangeAspect="1"/>
          </p:cNvPicPr>
          <p:nvPr/>
        </p:nvPicPr>
        <p:blipFill>
          <a:blip r:embed="rId4"/>
          <a:stretch>
            <a:fillRect/>
          </a:stretch>
        </p:blipFill>
        <p:spPr>
          <a:xfrm>
            <a:off x="197232" y="1329273"/>
            <a:ext cx="3353176" cy="2954735"/>
          </a:xfrm>
          <a:prstGeom prst="rect">
            <a:avLst/>
          </a:prstGeom>
        </p:spPr>
      </p:pic>
      <p:sp>
        <p:nvSpPr>
          <p:cNvPr id="7" name="TextBox 6">
            <a:extLst>
              <a:ext uri="{FF2B5EF4-FFF2-40B4-BE49-F238E27FC236}">
                <a16:creationId xmlns:a16="http://schemas.microsoft.com/office/drawing/2014/main" id="{C1789FF8-0732-E76A-A3D6-3F6B134CD476}"/>
              </a:ext>
            </a:extLst>
          </p:cNvPr>
          <p:cNvSpPr txBox="1"/>
          <p:nvPr/>
        </p:nvSpPr>
        <p:spPr>
          <a:xfrm>
            <a:off x="310057" y="812767"/>
            <a:ext cx="1800236" cy="307777"/>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Variogram analysis</a:t>
            </a:r>
          </a:p>
        </p:txBody>
      </p:sp>
      <p:sp>
        <p:nvSpPr>
          <p:cNvPr id="8" name="Slide Number Placeholder 3">
            <a:extLst>
              <a:ext uri="{FF2B5EF4-FFF2-40B4-BE49-F238E27FC236}">
                <a16:creationId xmlns:a16="http://schemas.microsoft.com/office/drawing/2014/main" id="{51BA14F4-65C1-E133-23ED-20D2A88FC5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37FA358C-4003-EE7E-5743-72B6E75B54C8}"/>
              </a:ext>
            </a:extLst>
          </p:cNvPr>
          <p:cNvSpPr txBox="1"/>
          <p:nvPr/>
        </p:nvSpPr>
        <p:spPr>
          <a:xfrm>
            <a:off x="315584" y="79662"/>
            <a:ext cx="377186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6: Geostatistical Modelling</a:t>
            </a:r>
          </a:p>
        </p:txBody>
      </p:sp>
      <p:sp>
        <p:nvSpPr>
          <p:cNvPr id="10" name="TextBox 9">
            <a:extLst>
              <a:ext uri="{FF2B5EF4-FFF2-40B4-BE49-F238E27FC236}">
                <a16:creationId xmlns:a16="http://schemas.microsoft.com/office/drawing/2014/main" id="{DA1130B1-5E32-C893-2307-F3A982340705}"/>
              </a:ext>
            </a:extLst>
          </p:cNvPr>
          <p:cNvSpPr txBox="1"/>
          <p:nvPr/>
        </p:nvSpPr>
        <p:spPr>
          <a:xfrm>
            <a:off x="207065" y="4391552"/>
            <a:ext cx="11777869" cy="2062103"/>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nugget</a:t>
            </a:r>
            <a:r>
              <a:rPr lang="en-GB" sz="1600" dirty="0">
                <a:latin typeface="Helvetica Neue" panose="02000503000000020004" pitchFamily="2" charset="0"/>
                <a:ea typeface="Helvetica Neue" panose="02000503000000020004" pitchFamily="2" charset="0"/>
                <a:cs typeface="Helvetica Neue" panose="02000503000000020004" pitchFamily="2" charset="0"/>
              </a:rPr>
              <a:t> is a small value of 3.6, which is an indication for evidence of spatial variability in the concentrations for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across sampling sites in USA.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range</a:t>
            </a:r>
            <a:r>
              <a:rPr lang="en-GB" sz="1600" dirty="0">
                <a:latin typeface="Helvetica Neue" panose="02000503000000020004" pitchFamily="2" charset="0"/>
                <a:ea typeface="Helvetica Neue" panose="02000503000000020004" pitchFamily="2" charset="0"/>
                <a:cs typeface="Helvetica Neue" panose="02000503000000020004" pitchFamily="2" charset="0"/>
              </a:rPr>
              <a:t> is 296,255m, which indicates that any separation distance above this value means that spatial autocorrelation in the observed levels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between points are no longer similar. However, points with a separation distance less than 296,255m indicated that their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values are similar. For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partial sill</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this range for the Semivariance i.e., 3.6 and 55.9 – is the values are spatially autocorrelated.</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Along the belt of the following states – Missouri, Tennessee, Kentucky and Illinois, the predicted concentration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levels exceeds +40ppb, whereas there are pockets in Texas where concentrations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are a cause for concern i.e., 30-39.9ppb. </a:t>
            </a:r>
          </a:p>
        </p:txBody>
      </p:sp>
    </p:spTree>
    <p:extLst>
      <p:ext uri="{BB962C8B-B14F-4D97-AF65-F5344CB8AC3E}">
        <p14:creationId xmlns:p14="http://schemas.microsoft.com/office/powerpoint/2010/main" val="97066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290B6-B994-52CD-EDB5-CE9E7CC5EC41}"/>
              </a:ext>
            </a:extLst>
          </p:cNvPr>
          <p:cNvSpPr txBox="1"/>
          <p:nvPr/>
        </p:nvSpPr>
        <p:spPr>
          <a:xfrm>
            <a:off x="315584" y="79662"/>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[1]</a:t>
            </a:r>
          </a:p>
        </p:txBody>
      </p:sp>
      <p:pic>
        <p:nvPicPr>
          <p:cNvPr id="3" name="Picture 2">
            <a:extLst>
              <a:ext uri="{FF2B5EF4-FFF2-40B4-BE49-F238E27FC236}">
                <a16:creationId xmlns:a16="http://schemas.microsoft.com/office/drawing/2014/main" id="{7E54E7D5-EA5A-AF93-20FD-454FA0F5F0A1}"/>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graphicFrame>
        <p:nvGraphicFramePr>
          <p:cNvPr id="4" name="Table 6">
            <a:extLst>
              <a:ext uri="{FF2B5EF4-FFF2-40B4-BE49-F238E27FC236}">
                <a16:creationId xmlns:a16="http://schemas.microsoft.com/office/drawing/2014/main" id="{A34D0125-C0E2-9AA8-EE41-DDFE25F3C7C2}"/>
              </a:ext>
            </a:extLst>
          </p:cNvPr>
          <p:cNvGraphicFramePr>
            <a:graphicFrameLocks noGrp="1"/>
          </p:cNvGraphicFramePr>
          <p:nvPr>
            <p:extLst>
              <p:ext uri="{D42A27DB-BD31-4B8C-83A1-F6EECF244321}">
                <p14:modId xmlns:p14="http://schemas.microsoft.com/office/powerpoint/2010/main" val="129637640"/>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5" name="TextBox 4">
            <a:extLst>
              <a:ext uri="{FF2B5EF4-FFF2-40B4-BE49-F238E27FC236}">
                <a16:creationId xmlns:a16="http://schemas.microsoft.com/office/drawing/2014/main" id="{FAF96261-19C4-DB97-BEB0-8788B23839CC}"/>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6" name="TextBox 5">
            <a:extLst>
              <a:ext uri="{FF2B5EF4-FFF2-40B4-BE49-F238E27FC236}">
                <a16:creationId xmlns:a16="http://schemas.microsoft.com/office/drawing/2014/main" id="{7DF514F1-8328-B17B-9DAE-2E02A7D3E645}"/>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7" name="TextBox 6">
            <a:extLst>
              <a:ext uri="{FF2B5EF4-FFF2-40B4-BE49-F238E27FC236}">
                <a16:creationId xmlns:a16="http://schemas.microsoft.com/office/drawing/2014/main" id="{BC52FB8B-B157-207F-BCF9-F848A7741DBD}"/>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8" name="TextBox 7">
            <a:extLst>
              <a:ext uri="{FF2B5EF4-FFF2-40B4-BE49-F238E27FC236}">
                <a16:creationId xmlns:a16="http://schemas.microsoft.com/office/drawing/2014/main" id="{FEE751FD-0BDC-88EC-4289-4DDDA80B3DC6}"/>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
        <p:nvSpPr>
          <p:cNvPr id="9" name="Slide Number Placeholder 3">
            <a:extLst>
              <a:ext uri="{FF2B5EF4-FFF2-40B4-BE49-F238E27FC236}">
                <a16:creationId xmlns:a16="http://schemas.microsoft.com/office/drawing/2014/main" id="{AA193F60-2ECE-11B7-B558-2E7A247A806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82752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506</TotalTime>
  <Words>3704</Words>
  <Application>Microsoft Macintosh PowerPoint</Application>
  <PresentationFormat>Widescreen</PresentationFormat>
  <Paragraphs>394</Paragraphs>
  <Slides>37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Aptos</vt:lpstr>
      <vt:lpstr>Aptos Display</vt:lpstr>
      <vt:lpstr>Arial</vt:lpstr>
      <vt:lpstr>Courier</vt:lpstr>
      <vt:lpstr>Helvetica</vt:lpstr>
      <vt:lpstr>Helvetica Neue</vt:lpstr>
      <vt:lpstr>Helvetica Neue Light</vt:lpstr>
      <vt:lpstr>HELVETICA NEUE THIN</vt:lpstr>
      <vt:lpstr>HELVETICA NEUE THIN</vt:lpstr>
      <vt:lpstr>Wingdings</vt:lpstr>
      <vt:lpstr>Office Theme</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Use a Reference Management Tool</vt:lpstr>
      <vt:lpstr>PowerPoint Presentation</vt:lpstr>
      <vt:lpstr>Guidance on setting-up free online reference management software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Musah, Anwar</dc:creator>
  <cp:lastModifiedBy>Musah, Anwar</cp:lastModifiedBy>
  <cp:revision>7</cp:revision>
  <dcterms:created xsi:type="dcterms:W3CDTF">2025-11-17T10:15:06Z</dcterms:created>
  <dcterms:modified xsi:type="dcterms:W3CDTF">2025-12-08T11:21:00Z</dcterms:modified>
</cp:coreProperties>
</file>